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Noto Sans T Chinese" panose="02020500000000000000" charset="-120"/>
      <p:regular r:id="rId12"/>
    </p:embeddedFont>
    <p:embeddedFont>
      <p:font typeface="Noto Sans T Chinese Bold" panose="02020500000000000000" charset="-12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ED3F8-CA0E-4ADC-9A03-30A25BEF496B}" v="32" dt="2024-02-25T10:08:31.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1515" autoAdjust="0"/>
  </p:normalViewPr>
  <p:slideViewPr>
    <p:cSldViewPr>
      <p:cViewPr varScale="1">
        <p:scale>
          <a:sx n="53" d="100"/>
          <a:sy n="53" d="100"/>
        </p:scale>
        <p:origin x="1074"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Cheng Liu" userId="e40b8b94e5838016" providerId="LiveId" clId="{051ED3F8-CA0E-4ADC-9A03-30A25BEF496B}"/>
    <pc:docChg chg="undo custSel modSld">
      <pc:chgData name="Jia-Cheng Liu" userId="e40b8b94e5838016" providerId="LiveId" clId="{051ED3F8-CA0E-4ADC-9A03-30A25BEF496B}" dt="2024-02-25T10:11:34.799" v="3741" actId="20577"/>
      <pc:docMkLst>
        <pc:docMk/>
      </pc:docMkLst>
      <pc:sldChg chg="modSp mod modNotesTx">
        <pc:chgData name="Jia-Cheng Liu" userId="e40b8b94e5838016" providerId="LiveId" clId="{051ED3F8-CA0E-4ADC-9A03-30A25BEF496B}" dt="2024-02-25T07:33:48.788" v="2583" actId="20577"/>
        <pc:sldMkLst>
          <pc:docMk/>
          <pc:sldMk cId="0" sldId="256"/>
        </pc:sldMkLst>
        <pc:spChg chg="mod">
          <ac:chgData name="Jia-Cheng Liu" userId="e40b8b94e5838016" providerId="LiveId" clId="{051ED3F8-CA0E-4ADC-9A03-30A25BEF496B}" dt="2024-02-25T04:20:26.480" v="51" actId="20577"/>
          <ac:spMkLst>
            <pc:docMk/>
            <pc:sldMk cId="0" sldId="256"/>
            <ac:spMk id="14" creationId="{00000000-0000-0000-0000-000000000000}"/>
          </ac:spMkLst>
        </pc:spChg>
      </pc:sldChg>
      <pc:sldChg chg="modSp mod modNotesTx">
        <pc:chgData name="Jia-Cheng Liu" userId="e40b8b94e5838016" providerId="LiveId" clId="{051ED3F8-CA0E-4ADC-9A03-30A25BEF496B}" dt="2024-02-25T08:49:20.551" v="2646" actId="2711"/>
        <pc:sldMkLst>
          <pc:docMk/>
          <pc:sldMk cId="0" sldId="257"/>
        </pc:sldMkLst>
        <pc:spChg chg="mod">
          <ac:chgData name="Jia-Cheng Liu" userId="e40b8b94e5838016" providerId="LiveId" clId="{051ED3F8-CA0E-4ADC-9A03-30A25BEF496B}" dt="2024-02-25T04:20:38.895" v="53" actId="692"/>
          <ac:spMkLst>
            <pc:docMk/>
            <pc:sldMk cId="0" sldId="257"/>
            <ac:spMk id="8" creationId="{00000000-0000-0000-0000-000000000000}"/>
          </ac:spMkLst>
        </pc:spChg>
        <pc:spChg chg="mod">
          <ac:chgData name="Jia-Cheng Liu" userId="e40b8b94e5838016" providerId="LiveId" clId="{051ED3F8-CA0E-4ADC-9A03-30A25BEF496B}" dt="2024-02-25T06:38:24.046" v="2573" actId="2711"/>
          <ac:spMkLst>
            <pc:docMk/>
            <pc:sldMk cId="0" sldId="257"/>
            <ac:spMk id="10" creationId="{00000000-0000-0000-0000-000000000000}"/>
          </ac:spMkLst>
        </pc:spChg>
        <pc:spChg chg="mod">
          <ac:chgData name="Jia-Cheng Liu" userId="e40b8b94e5838016" providerId="LiveId" clId="{051ED3F8-CA0E-4ADC-9A03-30A25BEF496B}" dt="2024-02-25T04:40:49.568" v="482" actId="20577"/>
          <ac:spMkLst>
            <pc:docMk/>
            <pc:sldMk cId="0" sldId="257"/>
            <ac:spMk id="11" creationId="{00000000-0000-0000-0000-000000000000}"/>
          </ac:spMkLst>
        </pc:spChg>
        <pc:spChg chg="mod">
          <ac:chgData name="Jia-Cheng Liu" userId="e40b8b94e5838016" providerId="LiveId" clId="{051ED3F8-CA0E-4ADC-9A03-30A25BEF496B}" dt="2024-02-25T06:38:32.966" v="2574" actId="2711"/>
          <ac:spMkLst>
            <pc:docMk/>
            <pc:sldMk cId="0" sldId="257"/>
            <ac:spMk id="15" creationId="{00000000-0000-0000-0000-000000000000}"/>
          </ac:spMkLst>
        </pc:spChg>
      </pc:sldChg>
      <pc:sldChg chg="modSp mod">
        <pc:chgData name="Jia-Cheng Liu" userId="e40b8b94e5838016" providerId="LiveId" clId="{051ED3F8-CA0E-4ADC-9A03-30A25BEF496B}" dt="2024-02-25T10:05:12.096" v="3373" actId="20577"/>
        <pc:sldMkLst>
          <pc:docMk/>
          <pc:sldMk cId="0" sldId="258"/>
        </pc:sldMkLst>
        <pc:spChg chg="mod">
          <ac:chgData name="Jia-Cheng Liu" userId="e40b8b94e5838016" providerId="LiveId" clId="{051ED3F8-CA0E-4ADC-9A03-30A25BEF496B}" dt="2024-02-25T04:20:45.519" v="55" actId="692"/>
          <ac:spMkLst>
            <pc:docMk/>
            <pc:sldMk cId="0" sldId="258"/>
            <ac:spMk id="8" creationId="{00000000-0000-0000-0000-000000000000}"/>
          </ac:spMkLst>
        </pc:spChg>
        <pc:spChg chg="mod">
          <ac:chgData name="Jia-Cheng Liu" userId="e40b8b94e5838016" providerId="LiveId" clId="{051ED3F8-CA0E-4ADC-9A03-30A25BEF496B}" dt="2024-02-25T10:05:12.096" v="3373" actId="20577"/>
          <ac:spMkLst>
            <pc:docMk/>
            <pc:sldMk cId="0" sldId="258"/>
            <ac:spMk id="11" creationId="{00000000-0000-0000-0000-000000000000}"/>
          </ac:spMkLst>
        </pc:spChg>
        <pc:spChg chg="mod">
          <ac:chgData name="Jia-Cheng Liu" userId="e40b8b94e5838016" providerId="LiveId" clId="{051ED3F8-CA0E-4ADC-9A03-30A25BEF496B}" dt="2024-02-25T10:05:10.278" v="3372" actId="20577"/>
          <ac:spMkLst>
            <pc:docMk/>
            <pc:sldMk cId="0" sldId="258"/>
            <ac:spMk id="12" creationId="{00000000-0000-0000-0000-000000000000}"/>
          </ac:spMkLst>
        </pc:spChg>
      </pc:sldChg>
      <pc:sldChg chg="modSp mod modNotesTx">
        <pc:chgData name="Jia-Cheng Liu" userId="e40b8b94e5838016" providerId="LiveId" clId="{051ED3F8-CA0E-4ADC-9A03-30A25BEF496B}" dt="2024-02-25T10:02:23.059" v="3306" actId="20577"/>
        <pc:sldMkLst>
          <pc:docMk/>
          <pc:sldMk cId="0" sldId="259"/>
        </pc:sldMkLst>
        <pc:spChg chg="mod">
          <ac:chgData name="Jia-Cheng Liu" userId="e40b8b94e5838016" providerId="LiveId" clId="{051ED3F8-CA0E-4ADC-9A03-30A25BEF496B}" dt="2024-02-25T09:22:36.207" v="2822" actId="20577"/>
          <ac:spMkLst>
            <pc:docMk/>
            <pc:sldMk cId="0" sldId="259"/>
            <ac:spMk id="14" creationId="{00000000-0000-0000-0000-000000000000}"/>
          </ac:spMkLst>
        </pc:spChg>
        <pc:spChg chg="mod">
          <ac:chgData name="Jia-Cheng Liu" userId="e40b8b94e5838016" providerId="LiveId" clId="{051ED3F8-CA0E-4ADC-9A03-30A25BEF496B}" dt="2024-02-25T04:22:59.817" v="69" actId="207"/>
          <ac:spMkLst>
            <pc:docMk/>
            <pc:sldMk cId="0" sldId="259"/>
            <ac:spMk id="16" creationId="{00000000-0000-0000-0000-000000000000}"/>
          </ac:spMkLst>
        </pc:spChg>
      </pc:sldChg>
      <pc:sldChg chg="modSp mod modNotesTx">
        <pc:chgData name="Jia-Cheng Liu" userId="e40b8b94e5838016" providerId="LiveId" clId="{051ED3F8-CA0E-4ADC-9A03-30A25BEF496B}" dt="2024-02-25T10:02:56.022" v="3336" actId="20577"/>
        <pc:sldMkLst>
          <pc:docMk/>
          <pc:sldMk cId="0" sldId="260"/>
        </pc:sldMkLst>
        <pc:spChg chg="mod">
          <ac:chgData name="Jia-Cheng Liu" userId="e40b8b94e5838016" providerId="LiveId" clId="{051ED3F8-CA0E-4ADC-9A03-30A25BEF496B}" dt="2024-02-25T04:28:17.932" v="73" actId="207"/>
          <ac:spMkLst>
            <pc:docMk/>
            <pc:sldMk cId="0" sldId="260"/>
            <ac:spMk id="22" creationId="{00000000-0000-0000-0000-000000000000}"/>
          </ac:spMkLst>
        </pc:spChg>
      </pc:sldChg>
      <pc:sldChg chg="addSp modSp mod modNotesTx">
        <pc:chgData name="Jia-Cheng Liu" userId="e40b8b94e5838016" providerId="LiveId" clId="{051ED3F8-CA0E-4ADC-9A03-30A25BEF496B}" dt="2024-02-25T10:10:34.981" v="3684" actId="20577"/>
        <pc:sldMkLst>
          <pc:docMk/>
          <pc:sldMk cId="0" sldId="261"/>
        </pc:sldMkLst>
        <pc:spChg chg="mod">
          <ac:chgData name="Jia-Cheng Liu" userId="e40b8b94e5838016" providerId="LiveId" clId="{051ED3F8-CA0E-4ADC-9A03-30A25BEF496B}" dt="2024-02-25T10:09:08.641" v="3641" actId="2711"/>
          <ac:spMkLst>
            <pc:docMk/>
            <pc:sldMk cId="0" sldId="261"/>
            <ac:spMk id="20" creationId="{00000000-0000-0000-0000-000000000000}"/>
          </ac:spMkLst>
        </pc:spChg>
        <pc:spChg chg="mod">
          <ac:chgData name="Jia-Cheng Liu" userId="e40b8b94e5838016" providerId="LiveId" clId="{051ED3F8-CA0E-4ADC-9A03-30A25BEF496B}" dt="2024-02-25T10:09:21.801" v="3646" actId="20577"/>
          <ac:spMkLst>
            <pc:docMk/>
            <pc:sldMk cId="0" sldId="261"/>
            <ac:spMk id="21" creationId="{00000000-0000-0000-0000-000000000000}"/>
          </ac:spMkLst>
        </pc:spChg>
        <pc:spChg chg="mod">
          <ac:chgData name="Jia-Cheng Liu" userId="e40b8b94e5838016" providerId="LiveId" clId="{051ED3F8-CA0E-4ADC-9A03-30A25BEF496B}" dt="2024-02-25T10:10:34.981" v="3684" actId="20577"/>
          <ac:spMkLst>
            <pc:docMk/>
            <pc:sldMk cId="0" sldId="261"/>
            <ac:spMk id="22" creationId="{00000000-0000-0000-0000-000000000000}"/>
          </ac:spMkLst>
        </pc:spChg>
        <pc:spChg chg="mod">
          <ac:chgData name="Jia-Cheng Liu" userId="e40b8b94e5838016" providerId="LiveId" clId="{051ED3F8-CA0E-4ADC-9A03-30A25BEF496B}" dt="2024-02-25T10:09:30.259" v="3650"/>
          <ac:spMkLst>
            <pc:docMk/>
            <pc:sldMk cId="0" sldId="261"/>
            <ac:spMk id="23" creationId="{00000000-0000-0000-0000-000000000000}"/>
          </ac:spMkLst>
        </pc:spChg>
        <pc:spChg chg="mod">
          <ac:chgData name="Jia-Cheng Liu" userId="e40b8b94e5838016" providerId="LiveId" clId="{051ED3F8-CA0E-4ADC-9A03-30A25BEF496B}" dt="2024-02-25T10:05:16.682" v="3374" actId="20577"/>
          <ac:spMkLst>
            <pc:docMk/>
            <pc:sldMk cId="0" sldId="261"/>
            <ac:spMk id="24" creationId="{00000000-0000-0000-0000-000000000000}"/>
          </ac:spMkLst>
        </pc:spChg>
        <pc:spChg chg="mod">
          <ac:chgData name="Jia-Cheng Liu" userId="e40b8b94e5838016" providerId="LiveId" clId="{051ED3F8-CA0E-4ADC-9A03-30A25BEF496B}" dt="2024-02-25T04:20:55.477" v="59" actId="692"/>
          <ac:spMkLst>
            <pc:docMk/>
            <pc:sldMk cId="0" sldId="261"/>
            <ac:spMk id="31" creationId="{00000000-0000-0000-0000-000000000000}"/>
          </ac:spMkLst>
        </pc:spChg>
        <pc:spChg chg="add mod">
          <ac:chgData name="Jia-Cheng Liu" userId="e40b8b94e5838016" providerId="LiveId" clId="{051ED3F8-CA0E-4ADC-9A03-30A25BEF496B}" dt="2024-02-25T03:59:14.766" v="22" actId="1076"/>
          <ac:spMkLst>
            <pc:docMk/>
            <pc:sldMk cId="0" sldId="261"/>
            <ac:spMk id="34" creationId="{B0FE3D86-534A-5D0D-2B74-A33B797E1007}"/>
          </ac:spMkLst>
        </pc:spChg>
        <pc:spChg chg="add mod">
          <ac:chgData name="Jia-Cheng Liu" userId="e40b8b94e5838016" providerId="LiveId" clId="{051ED3F8-CA0E-4ADC-9A03-30A25BEF496B}" dt="2024-02-25T03:59:10.559" v="21" actId="1076"/>
          <ac:spMkLst>
            <pc:docMk/>
            <pc:sldMk cId="0" sldId="261"/>
            <ac:spMk id="35" creationId="{5DF37BA2-7B18-44A8-685F-FEED1C5193F4}"/>
          </ac:spMkLst>
        </pc:spChg>
        <pc:spChg chg="add mod">
          <ac:chgData name="Jia-Cheng Liu" userId="e40b8b94e5838016" providerId="LiveId" clId="{051ED3F8-CA0E-4ADC-9A03-30A25BEF496B}" dt="2024-02-25T03:59:07.560" v="20" actId="1076"/>
          <ac:spMkLst>
            <pc:docMk/>
            <pc:sldMk cId="0" sldId="261"/>
            <ac:spMk id="36" creationId="{060D93DD-F91A-87BE-23E9-56E85F492A7B}"/>
          </ac:spMkLst>
        </pc:spChg>
        <pc:graphicFrameChg chg="add mod">
          <ac:chgData name="Jia-Cheng Liu" userId="e40b8b94e5838016" providerId="LiveId" clId="{051ED3F8-CA0E-4ADC-9A03-30A25BEF496B}" dt="2024-02-25T03:58:12.188" v="7" actId="1036"/>
          <ac:graphicFrameMkLst>
            <pc:docMk/>
            <pc:sldMk cId="0" sldId="261"/>
            <ac:graphicFrameMk id="32" creationId="{D344EBE8-9BC8-D340-D32D-7A23250DDAF0}"/>
          </ac:graphicFrameMkLst>
        </pc:graphicFrameChg>
        <pc:graphicFrameChg chg="add mod">
          <ac:chgData name="Jia-Cheng Liu" userId="e40b8b94e5838016" providerId="LiveId" clId="{051ED3F8-CA0E-4ADC-9A03-30A25BEF496B}" dt="2024-02-25T03:58:18.358" v="8" actId="1036"/>
          <ac:graphicFrameMkLst>
            <pc:docMk/>
            <pc:sldMk cId="0" sldId="261"/>
            <ac:graphicFrameMk id="33" creationId="{27588E84-883A-EE0B-1895-603D5D5067B0}"/>
          </ac:graphicFrameMkLst>
        </pc:graphicFrameChg>
      </pc:sldChg>
      <pc:sldChg chg="addSp delSp modSp mod">
        <pc:chgData name="Jia-Cheng Liu" userId="e40b8b94e5838016" providerId="LiveId" clId="{051ED3F8-CA0E-4ADC-9A03-30A25BEF496B}" dt="2024-02-25T10:11:34.799" v="3741" actId="20577"/>
        <pc:sldMkLst>
          <pc:docMk/>
          <pc:sldMk cId="0" sldId="262"/>
        </pc:sldMkLst>
        <pc:spChg chg="mod">
          <ac:chgData name="Jia-Cheng Liu" userId="e40b8b94e5838016" providerId="LiveId" clId="{051ED3F8-CA0E-4ADC-9A03-30A25BEF496B}" dt="2024-02-25T10:05:19.979" v="3375" actId="20577"/>
          <ac:spMkLst>
            <pc:docMk/>
            <pc:sldMk cId="0" sldId="262"/>
            <ac:spMk id="9" creationId="{00000000-0000-0000-0000-000000000000}"/>
          </ac:spMkLst>
        </pc:spChg>
        <pc:spChg chg="mod">
          <ac:chgData name="Jia-Cheng Liu" userId="e40b8b94e5838016" providerId="LiveId" clId="{051ED3F8-CA0E-4ADC-9A03-30A25BEF496B}" dt="2024-02-25T10:09:35.243" v="3652"/>
          <ac:spMkLst>
            <pc:docMk/>
            <pc:sldMk cId="0" sldId="262"/>
            <ac:spMk id="12" creationId="{00000000-0000-0000-0000-000000000000}"/>
          </ac:spMkLst>
        </pc:spChg>
        <pc:spChg chg="mod">
          <ac:chgData name="Jia-Cheng Liu" userId="e40b8b94e5838016" providerId="LiveId" clId="{051ED3F8-CA0E-4ADC-9A03-30A25BEF496B}" dt="2024-02-25T10:11:34.799" v="3741" actId="20577"/>
          <ac:spMkLst>
            <pc:docMk/>
            <pc:sldMk cId="0" sldId="262"/>
            <ac:spMk id="13" creationId="{00000000-0000-0000-0000-000000000000}"/>
          </ac:spMkLst>
        </pc:spChg>
        <pc:spChg chg="mod">
          <ac:chgData name="Jia-Cheng Liu" userId="e40b8b94e5838016" providerId="LiveId" clId="{051ED3F8-CA0E-4ADC-9A03-30A25BEF496B}" dt="2024-02-25T10:11:28.663" v="3734" actId="20577"/>
          <ac:spMkLst>
            <pc:docMk/>
            <pc:sldMk cId="0" sldId="262"/>
            <ac:spMk id="14" creationId="{00000000-0000-0000-0000-000000000000}"/>
          </ac:spMkLst>
        </pc:spChg>
        <pc:spChg chg="mod">
          <ac:chgData name="Jia-Cheng Liu" userId="e40b8b94e5838016" providerId="LiveId" clId="{051ED3F8-CA0E-4ADC-9A03-30A25BEF496B}" dt="2024-02-25T10:09:44.494" v="3659" actId="5793"/>
          <ac:spMkLst>
            <pc:docMk/>
            <pc:sldMk cId="0" sldId="262"/>
            <ac:spMk id="15" creationId="{00000000-0000-0000-0000-000000000000}"/>
          </ac:spMkLst>
        </pc:spChg>
        <pc:spChg chg="mod">
          <ac:chgData name="Jia-Cheng Liu" userId="e40b8b94e5838016" providerId="LiveId" clId="{051ED3F8-CA0E-4ADC-9A03-30A25BEF496B}" dt="2024-02-25T04:20:59.497" v="61" actId="692"/>
          <ac:spMkLst>
            <pc:docMk/>
            <pc:sldMk cId="0" sldId="262"/>
            <ac:spMk id="23" creationId="{00000000-0000-0000-0000-000000000000}"/>
          </ac:spMkLst>
        </pc:spChg>
        <pc:spChg chg="add mod">
          <ac:chgData name="Jia-Cheng Liu" userId="e40b8b94e5838016" providerId="LiveId" clId="{051ED3F8-CA0E-4ADC-9A03-30A25BEF496B}" dt="2024-02-25T04:00:21.885" v="30" actId="1076"/>
          <ac:spMkLst>
            <pc:docMk/>
            <pc:sldMk cId="0" sldId="262"/>
            <ac:spMk id="26" creationId="{8D963F87-2058-0259-FF8F-7E635C3740D4}"/>
          </ac:spMkLst>
        </pc:spChg>
        <pc:spChg chg="add mod">
          <ac:chgData name="Jia-Cheng Liu" userId="e40b8b94e5838016" providerId="LiveId" clId="{051ED3F8-CA0E-4ADC-9A03-30A25BEF496B}" dt="2024-02-25T04:00:25.770" v="31" actId="1076"/>
          <ac:spMkLst>
            <pc:docMk/>
            <pc:sldMk cId="0" sldId="262"/>
            <ac:spMk id="27" creationId="{DB006233-DF34-F23A-5338-8316AD4D8292}"/>
          </ac:spMkLst>
        </pc:spChg>
        <pc:spChg chg="add del mod">
          <ac:chgData name="Jia-Cheng Liu" userId="e40b8b94e5838016" providerId="LiveId" clId="{051ED3F8-CA0E-4ADC-9A03-30A25BEF496B}" dt="2024-02-25T03:59:52.518" v="26" actId="478"/>
          <ac:spMkLst>
            <pc:docMk/>
            <pc:sldMk cId="0" sldId="262"/>
            <ac:spMk id="28" creationId="{8BD23CB9-FE3B-61B2-0A9D-3094DC56FBC3}"/>
          </ac:spMkLst>
        </pc:spChg>
        <pc:spChg chg="add mod">
          <ac:chgData name="Jia-Cheng Liu" userId="e40b8b94e5838016" providerId="LiveId" clId="{051ED3F8-CA0E-4ADC-9A03-30A25BEF496B}" dt="2024-02-25T03:59:58.071" v="27"/>
          <ac:spMkLst>
            <pc:docMk/>
            <pc:sldMk cId="0" sldId="262"/>
            <ac:spMk id="29" creationId="{96C1E371-B6D0-B4F9-4C10-BA85DFA98311}"/>
          </ac:spMkLst>
        </pc:spChg>
        <pc:graphicFrameChg chg="add mod">
          <ac:chgData name="Jia-Cheng Liu" userId="e40b8b94e5838016" providerId="LiveId" clId="{051ED3F8-CA0E-4ADC-9A03-30A25BEF496B}" dt="2024-02-25T03:59:33.013" v="23"/>
          <ac:graphicFrameMkLst>
            <pc:docMk/>
            <pc:sldMk cId="0" sldId="262"/>
            <ac:graphicFrameMk id="24" creationId="{8ECEF5F3-4FEE-09CC-1F45-641F87B4EBD1}"/>
          </ac:graphicFrameMkLst>
        </pc:graphicFrameChg>
        <pc:graphicFrameChg chg="add mod">
          <ac:chgData name="Jia-Cheng Liu" userId="e40b8b94e5838016" providerId="LiveId" clId="{051ED3F8-CA0E-4ADC-9A03-30A25BEF496B}" dt="2024-02-25T03:59:33.013" v="23"/>
          <ac:graphicFrameMkLst>
            <pc:docMk/>
            <pc:sldMk cId="0" sldId="262"/>
            <ac:graphicFrameMk id="25" creationId="{B80DC498-EAF4-6024-631F-B1C0EBB44AB9}"/>
          </ac:graphicFrameMkLst>
        </pc:graphicFrameChg>
      </pc:sldChg>
      <pc:sldChg chg="modSp mod modNotesTx">
        <pc:chgData name="Jia-Cheng Liu" userId="e40b8b94e5838016" providerId="LiveId" clId="{051ED3F8-CA0E-4ADC-9A03-30A25BEF496B}" dt="2024-02-25T10:04:37.876" v="3371" actId="20577"/>
        <pc:sldMkLst>
          <pc:docMk/>
          <pc:sldMk cId="0" sldId="263"/>
        </pc:sldMkLst>
        <pc:spChg chg="mod">
          <ac:chgData name="Jia-Cheng Liu" userId="e40b8b94e5838016" providerId="LiveId" clId="{051ED3F8-CA0E-4ADC-9A03-30A25BEF496B}" dt="2024-02-25T05:58:17.174" v="2492" actId="20577"/>
          <ac:spMkLst>
            <pc:docMk/>
            <pc:sldMk cId="0" sldId="263"/>
            <ac:spMk id="20"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e40b8b94e5838016/&#26700;&#38754;/DA%20course/Alpha%20Camp/M2%20&#21830;&#26989;&#26696;&#20363;%201%5e7&#38463;&#29246;&#30332;&#37504;&#34892;&#39015;&#23458;&#27969;&#22833;/&#38463;&#29246;&#30332;&#37504;&#34892;%20Datas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e40b8b94e5838016/&#26700;&#38754;/DA%20course/Alpha%20Camp/M2%20&#21830;&#26989;&#26696;&#20363;%201%5e7&#38463;&#29246;&#30332;&#37504;&#34892;&#39015;&#23458;&#27969;&#22833;/&#38463;&#29246;&#30332;&#37504;&#34892;%20Datas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e40b8b94e5838016/&#26700;&#38754;/DA%20course/Alpha%20Camp/M2%20&#21830;&#26989;&#26696;&#20363;%201%5e7&#38463;&#29246;&#30332;&#37504;&#34892;&#39015;&#23458;&#27969;&#22833;/&#38463;&#29246;&#30332;&#37504;&#34892;%20Datas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e40b8b94e5838016/&#26700;&#38754;/DA%20course/Alpha%20Camp/M2%20&#21830;&#26989;&#26696;&#20363;%201%5e7&#38463;&#29246;&#30332;&#37504;&#34892;&#39015;&#23458;&#27969;&#22833;/&#38463;&#29246;&#30332;&#37504;&#34892;%20Dataset.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'[阿爾發銀行 Dataset.xlsx]gender vs churn'!$K$1</c:f>
              <c:strCache>
                <c:ptCount val="1"/>
                <c:pt idx="0">
                  <c:v>churn rate</c:v>
                </c:pt>
              </c:strCache>
            </c:strRef>
          </c:tx>
          <c:spPr>
            <a:solidFill>
              <a:schemeClr val="accent1"/>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EC6E-4EDC-B8A3-5D83FA673160}"/>
              </c:ext>
            </c:extLst>
          </c:dPt>
          <c:dPt>
            <c:idx val="1"/>
            <c:invertIfNegative val="0"/>
            <c:bubble3D val="0"/>
            <c:spPr>
              <a:solidFill>
                <a:srgbClr val="003EA8"/>
              </a:solidFill>
              <a:ln>
                <a:noFill/>
              </a:ln>
              <a:effectLst/>
            </c:spPr>
            <c:extLst>
              <c:ext xmlns:c16="http://schemas.microsoft.com/office/drawing/2014/chart" uri="{C3380CC4-5D6E-409C-BE32-E72D297353CC}">
                <c16:uniqueId val="{00000003-EC6E-4EDC-B8A3-5D83FA673160}"/>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'[阿爾發銀行 Dataset.xlsx]gender vs churn'!$H$2:$H$3</c:f>
              <c:strCache>
                <c:ptCount val="2"/>
                <c:pt idx="0">
                  <c:v>男性</c:v>
                </c:pt>
                <c:pt idx="1">
                  <c:v>女性</c:v>
                </c:pt>
              </c:strCache>
            </c:strRef>
          </c:cat>
          <c:val>
            <c:numRef>
              <c:f>'[阿爾發銀行 Dataset.xlsx]gender vs churn'!$K$2:$K$3</c:f>
              <c:numCache>
                <c:formatCode>0.0%</c:formatCode>
                <c:ptCount val="2"/>
                <c:pt idx="0">
                  <c:v>0.16455928165658787</c:v>
                </c:pt>
                <c:pt idx="1">
                  <c:v>0.25071538630860662</c:v>
                </c:pt>
              </c:numCache>
            </c:numRef>
          </c:val>
          <c:extLst>
            <c:ext xmlns:c16="http://schemas.microsoft.com/office/drawing/2014/chart" uri="{C3380CC4-5D6E-409C-BE32-E72D297353CC}">
              <c16:uniqueId val="{00000004-EC6E-4EDC-B8A3-5D83FA673160}"/>
            </c:ext>
          </c:extLst>
        </c:ser>
        <c:dLbls>
          <c:showLegendKey val="0"/>
          <c:showVal val="0"/>
          <c:showCatName val="0"/>
          <c:showSerName val="0"/>
          <c:showPercent val="0"/>
          <c:showBubbleSize val="0"/>
        </c:dLbls>
        <c:gapWidth val="220"/>
        <c:overlap val="-27"/>
        <c:axId val="456048704"/>
        <c:axId val="459169984"/>
      </c:barChart>
      <c:catAx>
        <c:axId val="456048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Noto Sans T Chinese" panose="02020500000000000000" charset="-120"/>
                <a:cs typeface="+mn-cs"/>
              </a:defRPr>
            </a:pPr>
            <a:endParaRPr lang="zh-TW"/>
          </a:p>
        </c:txPr>
        <c:crossAx val="459169984"/>
        <c:crosses val="autoZero"/>
        <c:auto val="1"/>
        <c:lblAlgn val="ctr"/>
        <c:lblOffset val="100"/>
        <c:noMultiLvlLbl val="0"/>
      </c:catAx>
      <c:valAx>
        <c:axId val="459169984"/>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Noto Sans T Chinese" panose="02020500000000000000" charset="-120"/>
                <a:cs typeface="+mn-cs"/>
              </a:defRPr>
            </a:pPr>
            <a:endParaRPr lang="zh-TW"/>
          </a:p>
        </c:txPr>
        <c:crossAx val="456048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'[阿爾發銀行 Dataset.xlsx]gender vs churn'!$J$12</c:f>
              <c:strCache>
                <c:ptCount val="1"/>
                <c:pt idx="0">
                  <c:v>Female</c:v>
                </c:pt>
              </c:strCache>
            </c:strRef>
          </c:tx>
          <c:spPr>
            <a:solidFill>
              <a:schemeClr val="bg1">
                <a:lumMod val="85000"/>
              </a:schemeClr>
            </a:solidFill>
            <a:ln>
              <a:noFill/>
            </a:ln>
            <a:effectLst/>
          </c:spPr>
          <c:invertIfNegative val="0"/>
          <c:dPt>
            <c:idx val="3"/>
            <c:invertIfNegative val="0"/>
            <c:bubble3D val="0"/>
            <c:spPr>
              <a:solidFill>
                <a:srgbClr val="003EA8"/>
              </a:solidFill>
              <a:ln>
                <a:noFill/>
              </a:ln>
              <a:effectLst/>
            </c:spPr>
            <c:extLst>
              <c:ext xmlns:c16="http://schemas.microsoft.com/office/drawing/2014/chart" uri="{C3380CC4-5D6E-409C-BE32-E72D297353CC}">
                <c16:uniqueId val="{00000001-9E24-42E8-A777-27F6FEB8C6EC}"/>
              </c:ext>
            </c:extLst>
          </c:dPt>
          <c:dLbls>
            <c:dLbl>
              <c:idx val="0"/>
              <c:layout>
                <c:manualLayout>
                  <c:x val="-3.2064100433065857E-17"/>
                  <c:y val="-7.8703703703703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24-42E8-A777-27F6FEB8C6EC}"/>
                </c:ext>
              </c:extLst>
            </c:dLbl>
            <c:dLbl>
              <c:idx val="1"/>
              <c:layout>
                <c:manualLayout>
                  <c:x val="-6.4128200866131714E-17"/>
                  <c:y val="-3.7037037037037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24-42E8-A777-27F6FEB8C6EC}"/>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'[阿爾發銀行 Dataset.xlsx]gender vs churn'!$H$13:$H$16</c:f>
              <c:strCache>
                <c:ptCount val="4"/>
                <c:pt idx="0">
                  <c:v>0~34歲</c:v>
                </c:pt>
                <c:pt idx="1">
                  <c:v>34~39歲</c:v>
                </c:pt>
                <c:pt idx="2">
                  <c:v>39~46歲</c:v>
                </c:pt>
                <c:pt idx="3">
                  <c:v>46歲以上</c:v>
                </c:pt>
              </c:strCache>
            </c:strRef>
          </c:cat>
          <c:val>
            <c:numRef>
              <c:f>'[阿爾發銀行 Dataset.xlsx]gender vs churn'!$J$13:$J$16</c:f>
              <c:numCache>
                <c:formatCode>0.0%</c:formatCode>
                <c:ptCount val="4"/>
                <c:pt idx="0">
                  <c:v>0.10192616372391654</c:v>
                </c:pt>
                <c:pt idx="1">
                  <c:v>0.13979591836734695</c:v>
                </c:pt>
                <c:pt idx="2">
                  <c:v>0.24657534246575341</c:v>
                </c:pt>
                <c:pt idx="3">
                  <c:v>0.51087902523933859</c:v>
                </c:pt>
              </c:numCache>
            </c:numRef>
          </c:val>
          <c:extLst>
            <c:ext xmlns:c16="http://schemas.microsoft.com/office/drawing/2014/chart" uri="{C3380CC4-5D6E-409C-BE32-E72D297353CC}">
              <c16:uniqueId val="{00000004-9E24-42E8-A777-27F6FEB8C6EC}"/>
            </c:ext>
          </c:extLst>
        </c:ser>
        <c:dLbls>
          <c:showLegendKey val="0"/>
          <c:showVal val="0"/>
          <c:showCatName val="0"/>
          <c:showSerName val="0"/>
          <c:showPercent val="0"/>
          <c:showBubbleSize val="0"/>
        </c:dLbls>
        <c:gapWidth val="219"/>
        <c:axId val="318627568"/>
        <c:axId val="421274672"/>
      </c:barChart>
      <c:lineChart>
        <c:grouping val="standard"/>
        <c:varyColors val="0"/>
        <c:ser>
          <c:idx val="1"/>
          <c:order val="1"/>
          <c:tx>
            <c:strRef>
              <c:f>'gender vs churn'!#REF!</c:f>
              <c:strCache>
                <c:ptCount val="1"/>
                <c:pt idx="0">
                  <c:v>#REF!</c:v>
                </c:pt>
              </c:strCache>
            </c:strRef>
          </c:tx>
          <c:spPr>
            <a:ln w="28575" cap="rnd">
              <a:solidFill>
                <a:schemeClr val="accent2"/>
              </a:solidFill>
              <a:round/>
            </a:ln>
            <a:effectLst/>
          </c:spPr>
          <c:marker>
            <c:symbol val="none"/>
          </c:marker>
          <c:cat>
            <c:strRef>
              <c:f>'[阿爾發銀行 Dataset.xlsx]gender vs churn'!$H$13:$H$16</c:f>
              <c:strCache>
                <c:ptCount val="4"/>
                <c:pt idx="0">
                  <c:v>0~34歲</c:v>
                </c:pt>
                <c:pt idx="1">
                  <c:v>34~39歲</c:v>
                </c:pt>
                <c:pt idx="2">
                  <c:v>39~46歲</c:v>
                </c:pt>
                <c:pt idx="3">
                  <c:v>46歲以上</c:v>
                </c:pt>
              </c:strCache>
            </c:strRef>
          </c:cat>
          <c:val>
            <c:numRef>
              <c:f>'gender vs churn'!#REF!</c:f>
              <c:numCache>
                <c:formatCode>General</c:formatCode>
                <c:ptCount val="1"/>
                <c:pt idx="0">
                  <c:v>1</c:v>
                </c:pt>
              </c:numCache>
            </c:numRef>
          </c:val>
          <c:smooth val="0"/>
          <c:extLst>
            <c:ext xmlns:c16="http://schemas.microsoft.com/office/drawing/2014/chart" uri="{C3380CC4-5D6E-409C-BE32-E72D297353CC}">
              <c16:uniqueId val="{00000005-9E24-42E8-A777-27F6FEB8C6EC}"/>
            </c:ext>
          </c:extLst>
        </c:ser>
        <c:ser>
          <c:idx val="2"/>
          <c:order val="2"/>
          <c:tx>
            <c:v>!$K$12</c:v>
          </c:tx>
          <c:spPr>
            <a:ln w="28575" cap="rnd">
              <a:solidFill>
                <a:schemeClr val="accent6">
                  <a:lumMod val="75000"/>
                </a:schemeClr>
              </a:solidFill>
              <a:prstDash val="dash"/>
              <a:round/>
            </a:ln>
            <a:effectLst/>
          </c:spPr>
          <c:marker>
            <c:symbol val="none"/>
          </c:marker>
          <c:val>
            <c:numRef>
              <c:f>'[阿爾發銀行 Dataset.xlsx]gender vs churn'!$K$13:$K$16</c:f>
              <c:numCache>
                <c:formatCode>0.0%</c:formatCode>
                <c:ptCount val="4"/>
                <c:pt idx="0">
                  <c:v>0.16263995285798469</c:v>
                </c:pt>
                <c:pt idx="1">
                  <c:v>0.16263995285798469</c:v>
                </c:pt>
                <c:pt idx="2">
                  <c:v>0.16263995285798469</c:v>
                </c:pt>
                <c:pt idx="3">
                  <c:v>0.16263995285798469</c:v>
                </c:pt>
              </c:numCache>
            </c:numRef>
          </c:val>
          <c:smooth val="0"/>
          <c:extLst>
            <c:ext xmlns:c16="http://schemas.microsoft.com/office/drawing/2014/chart" uri="{C3380CC4-5D6E-409C-BE32-E72D297353CC}">
              <c16:uniqueId val="{00000006-9E24-42E8-A777-27F6FEB8C6EC}"/>
            </c:ext>
          </c:extLst>
        </c:ser>
        <c:dLbls>
          <c:showLegendKey val="0"/>
          <c:showVal val="0"/>
          <c:showCatName val="0"/>
          <c:showSerName val="0"/>
          <c:showPercent val="0"/>
          <c:showBubbleSize val="0"/>
        </c:dLbls>
        <c:marker val="1"/>
        <c:smooth val="0"/>
        <c:axId val="318627568"/>
        <c:axId val="421274672"/>
      </c:lineChart>
      <c:catAx>
        <c:axId val="318627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Noto Sans T Chinese" panose="02020500000000000000" charset="-120"/>
                <a:ea typeface="Noto Sans T Chinese" panose="02020500000000000000" charset="-120"/>
                <a:cs typeface="+mn-cs"/>
              </a:defRPr>
            </a:pPr>
            <a:endParaRPr lang="zh-TW"/>
          </a:p>
        </c:txPr>
        <c:crossAx val="421274672"/>
        <c:crosses val="autoZero"/>
        <c:auto val="1"/>
        <c:lblAlgn val="ctr"/>
        <c:lblOffset val="100"/>
        <c:noMultiLvlLbl val="0"/>
      </c:catAx>
      <c:valAx>
        <c:axId val="421274672"/>
        <c:scaling>
          <c:orientation val="minMax"/>
          <c:max val="0.8"/>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318627568"/>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168342324319235E-2"/>
          <c:y val="2.8985507246376812E-2"/>
          <c:w val="0.88008850087571933"/>
          <c:h val="0.87379265091863512"/>
        </c:manualLayout>
      </c:layout>
      <c:barChart>
        <c:barDir val="col"/>
        <c:grouping val="clustered"/>
        <c:varyColors val="0"/>
        <c:ser>
          <c:idx val="2"/>
          <c:order val="2"/>
          <c:tx>
            <c:strRef>
              <c:f>'[阿爾發銀行 Dataset.xlsx]product vs churn'!$J$1</c:f>
              <c:strCache>
                <c:ptCount val="1"/>
                <c:pt idx="0">
                  <c:v>churn rate</c:v>
                </c:pt>
              </c:strCache>
            </c:strRef>
          </c:tx>
          <c:spPr>
            <a:solidFill>
              <a:schemeClr val="tx2">
                <a:lumMod val="75000"/>
                <a:lumOff val="25000"/>
              </a:schemeClr>
            </a:solidFill>
            <a:ln>
              <a:noFill/>
            </a:ln>
            <a:effectLst/>
          </c:spPr>
          <c:invertIfNegative val="0"/>
          <c:dPt>
            <c:idx val="0"/>
            <c:invertIfNegative val="0"/>
            <c:bubble3D val="0"/>
            <c:spPr>
              <a:solidFill>
                <a:srgbClr val="003EA8"/>
              </a:solidFill>
              <a:ln>
                <a:noFill/>
              </a:ln>
              <a:effectLst/>
            </c:spPr>
            <c:extLst>
              <c:ext xmlns:c16="http://schemas.microsoft.com/office/drawing/2014/chart" uri="{C3380CC4-5D6E-409C-BE32-E72D297353CC}">
                <c16:uniqueId val="{00000001-BC06-44AA-9688-FF1BB09D5B2F}"/>
              </c:ext>
            </c:extLst>
          </c:dPt>
          <c:dPt>
            <c:idx val="1"/>
            <c:invertIfNegative val="0"/>
            <c:bubble3D val="0"/>
            <c:spPr>
              <a:solidFill>
                <a:schemeClr val="bg1">
                  <a:lumMod val="85000"/>
                </a:schemeClr>
              </a:solidFill>
              <a:ln>
                <a:noFill/>
              </a:ln>
              <a:effectLst/>
            </c:spPr>
            <c:extLst>
              <c:ext xmlns:c16="http://schemas.microsoft.com/office/drawing/2014/chart" uri="{C3380CC4-5D6E-409C-BE32-E72D297353CC}">
                <c16:uniqueId val="{00000003-BC06-44AA-9688-FF1BB09D5B2F}"/>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'[阿爾發銀行 Dataset.xlsx]product vs churn'!$G$2,'[阿爾發銀行 Dataset.xlsx]product vs churn'!$G$6</c:f>
              <c:strCache>
                <c:ptCount val="2"/>
                <c:pt idx="0">
                  <c:v>1個</c:v>
                </c:pt>
                <c:pt idx="1">
                  <c:v>2個以上</c:v>
                </c:pt>
              </c:strCache>
            </c:strRef>
          </c:cat>
          <c:val>
            <c:numRef>
              <c:f>'[阿爾發銀行 Dataset.xlsx]product vs churn'!$J$2,'[阿爾發銀行 Dataset.xlsx]product vs churn'!$J$6</c:f>
              <c:numCache>
                <c:formatCode>0%</c:formatCode>
                <c:ptCount val="2"/>
                <c:pt idx="0">
                  <c:v>0.27714398111723054</c:v>
                </c:pt>
                <c:pt idx="1">
                  <c:v>0.12774613506916191</c:v>
                </c:pt>
              </c:numCache>
            </c:numRef>
          </c:val>
          <c:extLst>
            <c:ext xmlns:c16="http://schemas.microsoft.com/office/drawing/2014/chart" uri="{C3380CC4-5D6E-409C-BE32-E72D297353CC}">
              <c16:uniqueId val="{00000004-BC06-44AA-9688-FF1BB09D5B2F}"/>
            </c:ext>
          </c:extLst>
        </c:ser>
        <c:dLbls>
          <c:showLegendKey val="0"/>
          <c:showVal val="0"/>
          <c:showCatName val="0"/>
          <c:showSerName val="0"/>
          <c:showPercent val="0"/>
          <c:showBubbleSize val="0"/>
        </c:dLbls>
        <c:gapWidth val="220"/>
        <c:overlap val="-27"/>
        <c:axId val="657162976"/>
        <c:axId val="795339872"/>
        <c:extLst>
          <c:ext xmlns:c15="http://schemas.microsoft.com/office/drawing/2012/chart" uri="{02D57815-91ED-43cb-92C2-25804820EDAC}">
            <c15:filteredBarSeries>
              <c15:ser>
                <c:idx val="0"/>
                <c:order val="0"/>
                <c:tx>
                  <c:strRef>
                    <c:extLst>
                      <c:ext uri="{02D57815-91ED-43cb-92C2-25804820EDAC}">
                        <c15:formulaRef>
                          <c15:sqref>'[阿爾發銀行 Dataset.xlsx]product vs churn'!$H$1</c15:sqref>
                        </c15:formulaRef>
                      </c:ext>
                    </c:extLst>
                    <c:strCache>
                      <c:ptCount val="1"/>
                      <c:pt idx="0">
                        <c:v>no churn</c:v>
                      </c:pt>
                    </c:strCache>
                  </c:strRef>
                </c:tx>
                <c:spPr>
                  <a:solidFill>
                    <a:schemeClr val="accent1"/>
                  </a:solidFill>
                  <a:ln>
                    <a:noFill/>
                  </a:ln>
                  <a:effectLst/>
                </c:spPr>
                <c:invertIfNegative val="0"/>
                <c:cat>
                  <c:strRef>
                    <c:extLst>
                      <c:ext uri="{02D57815-91ED-43cb-92C2-25804820EDAC}">
                        <c15:formulaRef>
                          <c15:sqref>'[阿爾發銀行 Dataset.xlsx]product vs churn'!$G$2,'[阿爾發銀行 Dataset.xlsx]product vs churn'!$G$6</c15:sqref>
                        </c15:formulaRef>
                      </c:ext>
                    </c:extLst>
                    <c:strCache>
                      <c:ptCount val="2"/>
                      <c:pt idx="0">
                        <c:v>1個</c:v>
                      </c:pt>
                      <c:pt idx="1">
                        <c:v>2個以上</c:v>
                      </c:pt>
                    </c:strCache>
                  </c:strRef>
                </c:cat>
                <c:val>
                  <c:numRef>
                    <c:extLst>
                      <c:ext uri="{02D57815-91ED-43cb-92C2-25804820EDAC}">
                        <c15:formulaRef>
                          <c15:sqref>'[阿爾發銀行 Dataset.xlsx]product vs churn'!$H$2,'[阿爾發銀行 Dataset.xlsx]product vs churn'!$H$6</c15:sqref>
                        </c15:formulaRef>
                      </c:ext>
                    </c:extLst>
                    <c:numCache>
                      <c:formatCode>General</c:formatCode>
                      <c:ptCount val="2"/>
                      <c:pt idx="0">
                        <c:v>3675</c:v>
                      </c:pt>
                      <c:pt idx="1">
                        <c:v>4288</c:v>
                      </c:pt>
                    </c:numCache>
                  </c:numRef>
                </c:val>
                <c:extLst>
                  <c:ext xmlns:c16="http://schemas.microsoft.com/office/drawing/2014/chart" uri="{C3380CC4-5D6E-409C-BE32-E72D297353CC}">
                    <c16:uniqueId val="{00000005-BC06-44AA-9688-FF1BB09D5B2F}"/>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'[阿爾發銀行 Dataset.xlsx]product vs churn'!$I$1</c15:sqref>
                        </c15:formulaRef>
                      </c:ext>
                    </c:extLst>
                    <c:strCache>
                      <c:ptCount val="1"/>
                      <c:pt idx="0">
                        <c:v>churn</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'[阿爾發銀行 Dataset.xlsx]product vs churn'!$G$2,'[阿爾發銀行 Dataset.xlsx]product vs churn'!$G$6</c15:sqref>
                        </c15:formulaRef>
                      </c:ext>
                    </c:extLst>
                    <c:strCache>
                      <c:ptCount val="2"/>
                      <c:pt idx="0">
                        <c:v>1個</c:v>
                      </c:pt>
                      <c:pt idx="1">
                        <c:v>2個以上</c:v>
                      </c:pt>
                    </c:strCache>
                  </c:strRef>
                </c:cat>
                <c:val>
                  <c:numRef>
                    <c:extLst xmlns:c15="http://schemas.microsoft.com/office/drawing/2012/chart">
                      <c:ext xmlns:c15="http://schemas.microsoft.com/office/drawing/2012/chart" uri="{02D57815-91ED-43cb-92C2-25804820EDAC}">
                        <c15:formulaRef>
                          <c15:sqref>'[阿爾發銀行 Dataset.xlsx]product vs churn'!$I$2,'[阿爾發銀行 Dataset.xlsx]product vs churn'!$I$6</c15:sqref>
                        </c15:formulaRef>
                      </c:ext>
                    </c:extLst>
                    <c:numCache>
                      <c:formatCode>General</c:formatCode>
                      <c:ptCount val="2"/>
                      <c:pt idx="0">
                        <c:v>1409</c:v>
                      </c:pt>
                      <c:pt idx="1">
                        <c:v>628</c:v>
                      </c:pt>
                    </c:numCache>
                  </c:numRef>
                </c:val>
                <c:extLst xmlns:c15="http://schemas.microsoft.com/office/drawing/2012/chart">
                  <c:ext xmlns:c16="http://schemas.microsoft.com/office/drawing/2014/chart" uri="{C3380CC4-5D6E-409C-BE32-E72D297353CC}">
                    <c16:uniqueId val="{00000006-BC06-44AA-9688-FF1BB09D5B2F}"/>
                  </c:ext>
                </c:extLst>
              </c15:ser>
            </c15:filteredBarSeries>
          </c:ext>
        </c:extLst>
      </c:barChart>
      <c:catAx>
        <c:axId val="657162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795339872"/>
        <c:crosses val="autoZero"/>
        <c:auto val="1"/>
        <c:lblAlgn val="ctr"/>
        <c:lblOffset val="100"/>
        <c:noMultiLvlLbl val="0"/>
      </c:catAx>
      <c:valAx>
        <c:axId val="79533987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657162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1">
                <a:lumMod val="85000"/>
              </a:schemeClr>
            </a:solidFill>
            <a:ln>
              <a:noFill/>
            </a:ln>
            <a:effectLst/>
          </c:spPr>
          <c:invertIfNegative val="0"/>
          <c:dPt>
            <c:idx val="2"/>
            <c:invertIfNegative val="0"/>
            <c:bubble3D val="0"/>
            <c:spPr>
              <a:solidFill>
                <a:srgbClr val="003EA8"/>
              </a:solidFill>
              <a:ln>
                <a:noFill/>
              </a:ln>
              <a:effectLst/>
            </c:spPr>
            <c:extLst>
              <c:ext xmlns:c16="http://schemas.microsoft.com/office/drawing/2014/chart" uri="{C3380CC4-5D6E-409C-BE32-E72D297353CC}">
                <c16:uniqueId val="{00000001-11FE-4EA1-A6C3-C28E893A1811}"/>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'[阿爾發銀行 Dataset.xlsx]product vs churn'!$H$9:$J$9</c:f>
              <c:strCache>
                <c:ptCount val="3"/>
                <c:pt idx="0">
                  <c:v>California</c:v>
                </c:pt>
                <c:pt idx="1">
                  <c:v>Texas</c:v>
                </c:pt>
                <c:pt idx="2">
                  <c:v>New York</c:v>
                </c:pt>
              </c:strCache>
            </c:strRef>
          </c:cat>
          <c:val>
            <c:numRef>
              <c:f>'[阿爾發銀行 Dataset.xlsx]product vs churn'!$H$10:$J$10</c:f>
              <c:numCache>
                <c:formatCode>0.0%</c:formatCode>
                <c:ptCount val="3"/>
                <c:pt idx="0">
                  <c:v>0.22434367541766109</c:v>
                </c:pt>
                <c:pt idx="1">
                  <c:v>0.21867321867321868</c:v>
                </c:pt>
                <c:pt idx="2">
                  <c:v>0.42846553002223869</c:v>
                </c:pt>
              </c:numCache>
            </c:numRef>
          </c:val>
          <c:extLst>
            <c:ext xmlns:c16="http://schemas.microsoft.com/office/drawing/2014/chart" uri="{C3380CC4-5D6E-409C-BE32-E72D297353CC}">
              <c16:uniqueId val="{00000002-11FE-4EA1-A6C3-C28E893A1811}"/>
            </c:ext>
          </c:extLst>
        </c:ser>
        <c:dLbls>
          <c:showLegendKey val="0"/>
          <c:showVal val="0"/>
          <c:showCatName val="0"/>
          <c:showSerName val="0"/>
          <c:showPercent val="0"/>
          <c:showBubbleSize val="0"/>
        </c:dLbls>
        <c:gapWidth val="219"/>
        <c:overlap val="-27"/>
        <c:axId val="962039199"/>
        <c:axId val="1046661727"/>
      </c:barChart>
      <c:catAx>
        <c:axId val="962039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1046661727"/>
        <c:crosses val="autoZero"/>
        <c:auto val="1"/>
        <c:lblAlgn val="ctr"/>
        <c:lblOffset val="100"/>
        <c:noMultiLvlLbl val="0"/>
      </c:catAx>
      <c:valAx>
        <c:axId val="1046661727"/>
        <c:scaling>
          <c:orientation val="minMax"/>
          <c:max val="0.5"/>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962039199"/>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B16D0F-D40C-455E-BC8E-6AB914802D7B}" type="datetimeFigureOut">
              <a:rPr lang="zh-TW" altLang="en-US" smtClean="0"/>
              <a:t>2024/2/25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DDB75-6989-4DBA-AA51-259ED379BBD5}" type="slidenum">
              <a:rPr lang="zh-TW" altLang="en-US" smtClean="0"/>
              <a:t>‹#›</a:t>
            </a:fld>
            <a:endParaRPr lang="zh-TW" altLang="en-US"/>
          </a:p>
        </p:txBody>
      </p:sp>
    </p:spTree>
    <p:extLst>
      <p:ext uri="{BB962C8B-B14F-4D97-AF65-F5344CB8AC3E}">
        <p14:creationId xmlns:p14="http://schemas.microsoft.com/office/powerpoint/2010/main" val="362014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大家好，我是佳晟，今天由我為各位簡報關於阿爾發銀行客戶流失所進行的數據分析結果</a:t>
            </a:r>
          </a:p>
        </p:txBody>
      </p:sp>
      <p:sp>
        <p:nvSpPr>
          <p:cNvPr id="4" name="投影片編號版面配置區 3"/>
          <p:cNvSpPr>
            <a:spLocks noGrp="1"/>
          </p:cNvSpPr>
          <p:nvPr>
            <p:ph type="sldNum" sz="quarter" idx="5"/>
          </p:nvPr>
        </p:nvSpPr>
        <p:spPr/>
        <p:txBody>
          <a:bodyPr/>
          <a:lstStyle/>
          <a:p>
            <a:fld id="{076DDB75-6989-4DBA-AA51-259ED379BBD5}" type="slidenum">
              <a:rPr lang="zh-TW" altLang="en-US" smtClean="0"/>
              <a:t>1</a:t>
            </a:fld>
            <a:endParaRPr lang="zh-TW" altLang="en-US"/>
          </a:p>
        </p:txBody>
      </p:sp>
    </p:spTree>
    <p:extLst>
      <p:ext uri="{BB962C8B-B14F-4D97-AF65-F5344CB8AC3E}">
        <p14:creationId xmlns:p14="http://schemas.microsoft.com/office/powerpoint/2010/main" val="3911651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mn-ea"/>
                <a:ea typeface="+mn-ea"/>
              </a:rPr>
              <a:t>這次的分析主要有兩個發現：</a:t>
            </a:r>
            <a:endParaRPr lang="en-US" altLang="zh-TW" dirty="0">
              <a:latin typeface="+mn-ea"/>
              <a:ea typeface="+mn-ea"/>
            </a:endParaRPr>
          </a:p>
          <a:p>
            <a:r>
              <a:rPr lang="zh-TW" altLang="en-US" dirty="0">
                <a:latin typeface="+mn-ea"/>
                <a:ea typeface="+mn-ea"/>
              </a:rPr>
              <a:t>首先，是女性客戶的流失率是男性的</a:t>
            </a:r>
            <a:r>
              <a:rPr lang="en-US" altLang="zh-TW" dirty="0">
                <a:latin typeface="+mn-ea"/>
                <a:ea typeface="+mn-ea"/>
              </a:rPr>
              <a:t>1.5</a:t>
            </a:r>
            <a:r>
              <a:rPr lang="zh-TW" altLang="en-US" dirty="0">
                <a:latin typeface="+mn-ea"/>
                <a:ea typeface="+mn-ea"/>
              </a:rPr>
              <a:t>倍，其流失主要來自高年齡的女性客戶</a:t>
            </a:r>
            <a:endParaRPr lang="en-US" altLang="zh-TW" dirty="0">
              <a:latin typeface="+mn-ea"/>
              <a:ea typeface="+mn-ea"/>
            </a:endParaRPr>
          </a:p>
          <a:p>
            <a:r>
              <a:rPr lang="zh-TW" altLang="en-US" b="0" i="0" dirty="0">
                <a:solidFill>
                  <a:srgbClr val="ECECEC"/>
                </a:solidFill>
                <a:effectLst/>
                <a:latin typeface="+mn-ea"/>
                <a:ea typeface="+mn-ea"/>
              </a:rPr>
              <a:t>其次，只持有一項銀行產品的客戶流失率遠超過那些持有多項產品的客戶。</a:t>
            </a:r>
            <a:endParaRPr lang="en-US" altLang="zh-TW" b="0" i="0" dirty="0">
              <a:solidFill>
                <a:srgbClr val="ECECEC"/>
              </a:solidFill>
              <a:effectLst/>
              <a:latin typeface="+mn-ea"/>
              <a:ea typeface="+mn-ea"/>
            </a:endParaRPr>
          </a:p>
          <a:p>
            <a:r>
              <a:rPr lang="zh-TW" altLang="en-US" b="0" i="0" dirty="0">
                <a:solidFill>
                  <a:srgbClr val="ECECEC"/>
                </a:solidFill>
                <a:effectLst/>
                <a:latin typeface="+mn-ea"/>
                <a:ea typeface="+mn-ea"/>
              </a:rPr>
              <a:t>最後，我們提出了針對這兩個高風險客戶群的改善策略，包括產品調整、服務改進，以增強客戶忠誠度並降低流失率。</a:t>
            </a:r>
            <a:endParaRPr lang="zh-TW" altLang="en-US" dirty="0">
              <a:latin typeface="+mn-ea"/>
              <a:ea typeface="+mn-ea"/>
            </a:endParaRPr>
          </a:p>
        </p:txBody>
      </p:sp>
      <p:sp>
        <p:nvSpPr>
          <p:cNvPr id="4" name="投影片編號版面配置區 3"/>
          <p:cNvSpPr>
            <a:spLocks noGrp="1"/>
          </p:cNvSpPr>
          <p:nvPr>
            <p:ph type="sldNum" sz="quarter" idx="5"/>
          </p:nvPr>
        </p:nvSpPr>
        <p:spPr/>
        <p:txBody>
          <a:bodyPr/>
          <a:lstStyle/>
          <a:p>
            <a:fld id="{076DDB75-6989-4DBA-AA51-259ED379BBD5}" type="slidenum">
              <a:rPr lang="zh-TW" altLang="en-US" smtClean="0"/>
              <a:t>2</a:t>
            </a:fld>
            <a:endParaRPr lang="zh-TW" altLang="en-US"/>
          </a:p>
        </p:txBody>
      </p:sp>
    </p:spTree>
    <p:extLst>
      <p:ext uri="{BB962C8B-B14F-4D97-AF65-F5344CB8AC3E}">
        <p14:creationId xmlns:p14="http://schemas.microsoft.com/office/powerpoint/2010/main" val="151396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76DDB75-6989-4DBA-AA51-259ED379BBD5}" type="slidenum">
              <a:rPr lang="zh-TW" altLang="en-US" smtClean="0"/>
              <a:t>3</a:t>
            </a:fld>
            <a:endParaRPr lang="zh-TW" altLang="en-US"/>
          </a:p>
        </p:txBody>
      </p:sp>
    </p:spTree>
    <p:extLst>
      <p:ext uri="{BB962C8B-B14F-4D97-AF65-F5344CB8AC3E}">
        <p14:creationId xmlns:p14="http://schemas.microsoft.com/office/powerpoint/2010/main" val="259753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ECECEC"/>
                </a:solidFill>
                <a:effectLst/>
                <a:latin typeface="+mn-ea"/>
                <a:ea typeface="+mn-ea"/>
              </a:rPr>
              <a:t>這次商業問題是阿爾發銀行近期在美洲區觀察到客戶流失率的月增現象。儘管行銷部門已經實施了多項策略，但流失率並未得到有效控制。因此，我們的分析目標是利用現有的客戶數據來識別那些更有可能流失的客戶群特徵，並將行銷預算聚焦在這些高風險客戶上，以提高預算使用效率並降低客戶流失率。</a:t>
            </a:r>
            <a:endParaRPr lang="zh-TW" altLang="en-US" dirty="0">
              <a:latin typeface="+mn-ea"/>
              <a:ea typeface="+mn-ea"/>
            </a:endParaRPr>
          </a:p>
        </p:txBody>
      </p:sp>
      <p:sp>
        <p:nvSpPr>
          <p:cNvPr id="4" name="投影片編號版面配置區 3"/>
          <p:cNvSpPr>
            <a:spLocks noGrp="1"/>
          </p:cNvSpPr>
          <p:nvPr>
            <p:ph type="sldNum" sz="quarter" idx="5"/>
          </p:nvPr>
        </p:nvSpPr>
        <p:spPr/>
        <p:txBody>
          <a:bodyPr/>
          <a:lstStyle/>
          <a:p>
            <a:fld id="{076DDB75-6989-4DBA-AA51-259ED379BBD5}" type="slidenum">
              <a:rPr lang="zh-TW" altLang="en-US" smtClean="0"/>
              <a:t>4</a:t>
            </a:fld>
            <a:endParaRPr lang="zh-TW" altLang="en-US"/>
          </a:p>
        </p:txBody>
      </p:sp>
    </p:spTree>
    <p:extLst>
      <p:ext uri="{BB962C8B-B14F-4D97-AF65-F5344CB8AC3E}">
        <p14:creationId xmlns:p14="http://schemas.microsoft.com/office/powerpoint/2010/main" val="2477328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ECECEC"/>
                </a:solidFill>
                <a:effectLst/>
                <a:latin typeface="+mn-ea"/>
                <a:ea typeface="+mn-ea"/>
              </a:rPr>
              <a:t>在接下來的分析框架中，我們的主要目標是識別哪些客戶群體最可能流失。因此需要根據已經流失的客戶特徵進行深入分析，描繪出可能導致客戶流失的輪廓，以幫助我們更精確地針對潛在的高風險客戶進行預防措施，從而減少未來的客戶流失情況。</a:t>
            </a:r>
            <a:endParaRPr lang="zh-TW" altLang="en-US" dirty="0">
              <a:latin typeface="+mn-ea"/>
              <a:ea typeface="+mn-ea"/>
            </a:endParaRPr>
          </a:p>
        </p:txBody>
      </p:sp>
      <p:sp>
        <p:nvSpPr>
          <p:cNvPr id="4" name="投影片編號版面配置區 3"/>
          <p:cNvSpPr>
            <a:spLocks noGrp="1"/>
          </p:cNvSpPr>
          <p:nvPr>
            <p:ph type="sldNum" sz="quarter" idx="5"/>
          </p:nvPr>
        </p:nvSpPr>
        <p:spPr/>
        <p:txBody>
          <a:bodyPr/>
          <a:lstStyle/>
          <a:p>
            <a:fld id="{076DDB75-6989-4DBA-AA51-259ED379BBD5}" type="slidenum">
              <a:rPr lang="zh-TW" altLang="en-US" smtClean="0"/>
              <a:t>5</a:t>
            </a:fld>
            <a:endParaRPr lang="zh-TW" altLang="en-US"/>
          </a:p>
        </p:txBody>
      </p:sp>
    </p:spTree>
    <p:extLst>
      <p:ext uri="{BB962C8B-B14F-4D97-AF65-F5344CB8AC3E}">
        <p14:creationId xmlns:p14="http://schemas.microsoft.com/office/powerpoint/2010/main" val="3367779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mn-ea"/>
                <a:ea typeface="+mn-ea"/>
              </a:rPr>
              <a:t>接下來進入分析結果的部分，首先是關於性別、年齡的分析結果。假設的部分，因為考量到</a:t>
            </a:r>
            <a:r>
              <a:rPr lang="en-US" altLang="zh-TW" sz="1200" dirty="0" err="1">
                <a:solidFill>
                  <a:srgbClr val="000000"/>
                </a:solidFill>
                <a:ea typeface="Noto Sans T Chinese Bold"/>
              </a:rPr>
              <a:t>性別、年齡可能影響客戶的金融產品偏好和交易行為，若銀行在行銷或服務方面對特定性別、年齡有所缺失，有可能使特定客戶的流失率增加</a:t>
            </a:r>
            <a:r>
              <a:rPr lang="en-US" altLang="zh-TW" sz="1200" dirty="0">
                <a:solidFill>
                  <a:srgbClr val="000000"/>
                </a:solidFill>
                <a:ea typeface="Noto Sans T Chinese Bold"/>
              </a:rPr>
              <a:t>。</a:t>
            </a:r>
            <a:endParaRPr lang="zh-TW" altLang="en-US" dirty="0">
              <a:latin typeface="+mn-ea"/>
              <a:ea typeface="+mn-ea"/>
            </a:endParaRPr>
          </a:p>
        </p:txBody>
      </p:sp>
      <p:sp>
        <p:nvSpPr>
          <p:cNvPr id="4" name="投影片編號版面配置區 3"/>
          <p:cNvSpPr>
            <a:spLocks noGrp="1"/>
          </p:cNvSpPr>
          <p:nvPr>
            <p:ph type="sldNum" sz="quarter" idx="5"/>
          </p:nvPr>
        </p:nvSpPr>
        <p:spPr/>
        <p:txBody>
          <a:bodyPr/>
          <a:lstStyle/>
          <a:p>
            <a:fld id="{076DDB75-6989-4DBA-AA51-259ED379BBD5}" type="slidenum">
              <a:rPr lang="zh-TW" altLang="en-US" smtClean="0"/>
              <a:t>6</a:t>
            </a:fld>
            <a:endParaRPr lang="zh-TW" altLang="en-US"/>
          </a:p>
        </p:txBody>
      </p:sp>
    </p:spTree>
    <p:extLst>
      <p:ext uri="{BB962C8B-B14F-4D97-AF65-F5344CB8AC3E}">
        <p14:creationId xmlns:p14="http://schemas.microsoft.com/office/powerpoint/2010/main" val="2643883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76DDB75-6989-4DBA-AA51-259ED379BBD5}" type="slidenum">
              <a:rPr lang="zh-TW" altLang="en-US" smtClean="0"/>
              <a:t>7</a:t>
            </a:fld>
            <a:endParaRPr lang="zh-TW" altLang="en-US"/>
          </a:p>
        </p:txBody>
      </p:sp>
    </p:spTree>
    <p:extLst>
      <p:ext uri="{BB962C8B-B14F-4D97-AF65-F5344CB8AC3E}">
        <p14:creationId xmlns:p14="http://schemas.microsoft.com/office/powerpoint/2010/main" val="93962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ECECEC"/>
                </a:solidFill>
                <a:effectLst/>
                <a:latin typeface="+mn-ea"/>
                <a:ea typeface="+mn-ea"/>
              </a:rPr>
              <a:t>在策略建議部分，首先對於高齡女性客戶，我們建議透過問卷調查和服務反饋來精進我們的服務。考慮到她們可能面臨的退休、健康保險和子女教育基金等財務規劃需求，這些資料將有助於我們識別並優化需加強的服務領域。其次，從社會責任的角度，我們可以舉辦像是「力挺女性」的活動，這不僅能提升客戶忠誠度，也能增強銀行的社會形象。</a:t>
            </a:r>
          </a:p>
          <a:p>
            <a:pPr algn="l"/>
            <a:r>
              <a:rPr lang="zh-TW" altLang="en-US" b="0" i="0" dirty="0">
                <a:solidFill>
                  <a:srgbClr val="ECECEC"/>
                </a:solidFill>
                <a:effectLst/>
                <a:latin typeface="+mn-ea"/>
                <a:ea typeface="+mn-ea"/>
              </a:rPr>
              <a:t>針對僅持有單一銀行產品的客戶，特別是在紐約這樣的高競爭地區，建議進行深入的市場分析，這包括客戶滿意度調查、競爭對手分析以及與已流失客戶的訪談，目的是找出關鍵的影響因素。此外，儘管持有三種或四種產品的客戶群體樣本量不大，但其高達</a:t>
            </a:r>
            <a:r>
              <a:rPr lang="en-US" altLang="zh-TW" b="0" i="0" dirty="0">
                <a:solidFill>
                  <a:srgbClr val="ECECEC"/>
                </a:solidFill>
                <a:effectLst/>
                <a:latin typeface="+mn-ea"/>
                <a:ea typeface="+mn-ea"/>
              </a:rPr>
              <a:t>80</a:t>
            </a:r>
            <a:r>
              <a:rPr lang="zh-TW" altLang="en-US" b="0" i="0" dirty="0">
                <a:solidFill>
                  <a:srgbClr val="ECECEC"/>
                </a:solidFill>
                <a:effectLst/>
                <a:latin typeface="+mn-ea"/>
                <a:ea typeface="+mn-ea"/>
              </a:rPr>
              <a:t>至</a:t>
            </a:r>
            <a:r>
              <a:rPr lang="en-US" altLang="zh-TW" b="0" i="0" dirty="0">
                <a:solidFill>
                  <a:srgbClr val="ECECEC"/>
                </a:solidFill>
                <a:effectLst/>
                <a:latin typeface="+mn-ea"/>
                <a:ea typeface="+mn-ea"/>
              </a:rPr>
              <a:t>100%</a:t>
            </a:r>
            <a:r>
              <a:rPr lang="zh-TW" altLang="en-US" b="0" i="0" dirty="0">
                <a:solidFill>
                  <a:srgbClr val="ECECEC"/>
                </a:solidFill>
                <a:effectLst/>
                <a:latin typeface="+mn-ea"/>
                <a:ea typeface="+mn-ea"/>
              </a:rPr>
              <a:t>的流失率是一個不容忽視的警訊，我們需要進一步研究以確定導致高流失率的主要原因。</a:t>
            </a:r>
          </a:p>
        </p:txBody>
      </p:sp>
      <p:sp>
        <p:nvSpPr>
          <p:cNvPr id="4" name="投影片編號版面配置區 3"/>
          <p:cNvSpPr>
            <a:spLocks noGrp="1"/>
          </p:cNvSpPr>
          <p:nvPr>
            <p:ph type="sldNum" sz="quarter" idx="5"/>
          </p:nvPr>
        </p:nvSpPr>
        <p:spPr/>
        <p:txBody>
          <a:bodyPr/>
          <a:lstStyle/>
          <a:p>
            <a:fld id="{076DDB75-6989-4DBA-AA51-259ED379BBD5}" type="slidenum">
              <a:rPr lang="zh-TW" altLang="en-US" smtClean="0"/>
              <a:t>8</a:t>
            </a:fld>
            <a:endParaRPr lang="zh-TW" altLang="en-US"/>
          </a:p>
        </p:txBody>
      </p:sp>
    </p:spTree>
    <p:extLst>
      <p:ext uri="{BB962C8B-B14F-4D97-AF65-F5344CB8AC3E}">
        <p14:creationId xmlns:p14="http://schemas.microsoft.com/office/powerpoint/2010/main" val="2636229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4.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slide" Target="slide2.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pn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1.png"/><Relationship Id="rId7"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1.png"/><Relationship Id="rId7"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2.xml"/><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0.png"/><Relationship Id="rId5" Type="http://schemas.openxmlformats.org/officeDocument/2006/relationships/image" Target="../media/image2.png"/><Relationship Id="rId10" Type="http://schemas.openxmlformats.org/officeDocument/2006/relationships/image" Target="../media/image19.svg"/><Relationship Id="rId4" Type="http://schemas.openxmlformats.org/officeDocument/2006/relationships/hyperlink" Target="https://www.o-bank.com/web/event/CM_20231231/index.html" TargetMode="Externa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zh-TW" altLang="en-US"/>
          </a:p>
        </p:txBody>
      </p:sp>
      <p:grpSp>
        <p:nvGrpSpPr>
          <p:cNvPr id="3" name="Group 3"/>
          <p:cNvGrpSpPr/>
          <p:nvPr/>
        </p:nvGrpSpPr>
        <p:grpSpPr>
          <a:xfrm>
            <a:off x="1028700" y="1315441"/>
            <a:ext cx="9009410" cy="6082798"/>
            <a:chOff x="0" y="0"/>
            <a:chExt cx="3286657" cy="2219021"/>
          </a:xfrm>
        </p:grpSpPr>
        <p:sp>
          <p:nvSpPr>
            <p:cNvPr id="4" name="Freeform 4"/>
            <p:cNvSpPr/>
            <p:nvPr/>
          </p:nvSpPr>
          <p:spPr>
            <a:xfrm>
              <a:off x="0" y="0"/>
              <a:ext cx="3286657" cy="2219021"/>
            </a:xfrm>
            <a:custGeom>
              <a:avLst/>
              <a:gdLst/>
              <a:ahLst/>
              <a:cxnLst/>
              <a:rect l="l" t="t" r="r" b="b"/>
              <a:pathLst>
                <a:path w="3286657" h="2219021">
                  <a:moveTo>
                    <a:pt x="0" y="0"/>
                  </a:moveTo>
                  <a:lnTo>
                    <a:pt x="3286657" y="0"/>
                  </a:lnTo>
                  <a:lnTo>
                    <a:pt x="3286657" y="2219021"/>
                  </a:lnTo>
                  <a:lnTo>
                    <a:pt x="0" y="2219021"/>
                  </a:lnTo>
                  <a:close/>
                </a:path>
              </a:pathLst>
            </a:custGeom>
            <a:solidFill>
              <a:srgbClr val="FFFFFF"/>
            </a:solidFill>
          </p:spPr>
          <p:txBody>
            <a:bodyPr/>
            <a:lstStyle/>
            <a:p>
              <a:endParaRPr lang="zh-TW" altLang="en-US"/>
            </a:p>
          </p:txBody>
        </p:sp>
      </p:grpSp>
      <p:sp>
        <p:nvSpPr>
          <p:cNvPr id="5" name="Freeform 5"/>
          <p:cNvSpPr/>
          <p:nvPr/>
        </p:nvSpPr>
        <p:spPr>
          <a:xfrm flipH="1">
            <a:off x="-2156129" y="8872350"/>
            <a:ext cx="6662470" cy="1611106"/>
          </a:xfrm>
          <a:custGeom>
            <a:avLst/>
            <a:gdLst/>
            <a:ahLst/>
            <a:cxnLst/>
            <a:rect l="l" t="t" r="r" b="b"/>
            <a:pathLst>
              <a:path w="6662470" h="1611106">
                <a:moveTo>
                  <a:pt x="6662470" y="0"/>
                </a:moveTo>
                <a:lnTo>
                  <a:pt x="0" y="0"/>
                </a:lnTo>
                <a:lnTo>
                  <a:pt x="0" y="1611107"/>
                </a:lnTo>
                <a:lnTo>
                  <a:pt x="6662470" y="1611107"/>
                </a:lnTo>
                <a:lnTo>
                  <a:pt x="666247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Freeform 6"/>
          <p:cNvSpPr/>
          <p:nvPr/>
        </p:nvSpPr>
        <p:spPr>
          <a:xfrm flipH="1">
            <a:off x="14791434" y="-196457"/>
            <a:ext cx="5652695" cy="1366924"/>
          </a:xfrm>
          <a:custGeom>
            <a:avLst/>
            <a:gdLst/>
            <a:ahLst/>
            <a:cxnLst/>
            <a:rect l="l" t="t" r="r" b="b"/>
            <a:pathLst>
              <a:path w="5652695" h="1366924">
                <a:moveTo>
                  <a:pt x="5652695" y="0"/>
                </a:moveTo>
                <a:lnTo>
                  <a:pt x="0" y="0"/>
                </a:lnTo>
                <a:lnTo>
                  <a:pt x="0" y="1366925"/>
                </a:lnTo>
                <a:lnTo>
                  <a:pt x="5652695" y="1366925"/>
                </a:lnTo>
                <a:lnTo>
                  <a:pt x="565269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7" name="Group 7"/>
          <p:cNvGrpSpPr/>
          <p:nvPr/>
        </p:nvGrpSpPr>
        <p:grpSpPr>
          <a:xfrm>
            <a:off x="10261150" y="1315441"/>
            <a:ext cx="7087021" cy="7701883"/>
            <a:chOff x="0" y="0"/>
            <a:chExt cx="2585364" cy="2809668"/>
          </a:xfrm>
        </p:grpSpPr>
        <p:sp>
          <p:nvSpPr>
            <p:cNvPr id="8" name="Freeform 8"/>
            <p:cNvSpPr/>
            <p:nvPr/>
          </p:nvSpPr>
          <p:spPr>
            <a:xfrm>
              <a:off x="0" y="0"/>
              <a:ext cx="2585364" cy="2809668"/>
            </a:xfrm>
            <a:custGeom>
              <a:avLst/>
              <a:gdLst/>
              <a:ahLst/>
              <a:cxnLst/>
              <a:rect l="l" t="t" r="r" b="b"/>
              <a:pathLst>
                <a:path w="2585364" h="2809668">
                  <a:moveTo>
                    <a:pt x="0" y="0"/>
                  </a:moveTo>
                  <a:lnTo>
                    <a:pt x="2585364" y="0"/>
                  </a:lnTo>
                  <a:lnTo>
                    <a:pt x="2585364" y="2809668"/>
                  </a:lnTo>
                  <a:lnTo>
                    <a:pt x="0" y="2809668"/>
                  </a:lnTo>
                  <a:close/>
                </a:path>
              </a:pathLst>
            </a:custGeom>
            <a:solidFill>
              <a:srgbClr val="FFFFFF"/>
            </a:solidFill>
          </p:spPr>
          <p:txBody>
            <a:bodyPr/>
            <a:lstStyle/>
            <a:p>
              <a:endParaRPr lang="zh-TW" altLang="en-US"/>
            </a:p>
          </p:txBody>
        </p:sp>
      </p:grpSp>
      <p:sp>
        <p:nvSpPr>
          <p:cNvPr id="9" name="Freeform 9"/>
          <p:cNvSpPr/>
          <p:nvPr/>
        </p:nvSpPr>
        <p:spPr>
          <a:xfrm>
            <a:off x="10692016" y="4401714"/>
            <a:ext cx="6225288" cy="3893634"/>
          </a:xfrm>
          <a:custGeom>
            <a:avLst/>
            <a:gdLst/>
            <a:ahLst/>
            <a:cxnLst/>
            <a:rect l="l" t="t" r="r" b="b"/>
            <a:pathLst>
              <a:path w="6225288" h="3893634">
                <a:moveTo>
                  <a:pt x="0" y="0"/>
                </a:moveTo>
                <a:lnTo>
                  <a:pt x="6225288" y="0"/>
                </a:lnTo>
                <a:lnTo>
                  <a:pt x="6225288" y="3893634"/>
                </a:lnTo>
                <a:lnTo>
                  <a:pt x="0" y="3893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0" name="Freeform 10"/>
          <p:cNvSpPr/>
          <p:nvPr/>
        </p:nvSpPr>
        <p:spPr>
          <a:xfrm>
            <a:off x="16100246" y="300172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Freeform 11"/>
          <p:cNvSpPr/>
          <p:nvPr/>
        </p:nvSpPr>
        <p:spPr>
          <a:xfrm rot="-203414">
            <a:off x="11173930" y="3499519"/>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Freeform 12"/>
          <p:cNvSpPr/>
          <p:nvPr/>
        </p:nvSpPr>
        <p:spPr>
          <a:xfrm>
            <a:off x="12690344" y="1991652"/>
            <a:ext cx="2228632" cy="1815322"/>
          </a:xfrm>
          <a:custGeom>
            <a:avLst/>
            <a:gdLst/>
            <a:ahLst/>
            <a:cxnLst/>
            <a:rect l="l" t="t" r="r" b="b"/>
            <a:pathLst>
              <a:path w="2228632" h="1815322">
                <a:moveTo>
                  <a:pt x="0" y="0"/>
                </a:moveTo>
                <a:lnTo>
                  <a:pt x="2228632" y="0"/>
                </a:lnTo>
                <a:lnTo>
                  <a:pt x="2228632" y="1815322"/>
                </a:lnTo>
                <a:lnTo>
                  <a:pt x="0" y="1815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3" name="TextBox 13"/>
          <p:cNvSpPr txBox="1"/>
          <p:nvPr/>
        </p:nvSpPr>
        <p:spPr>
          <a:xfrm>
            <a:off x="1560284" y="3332580"/>
            <a:ext cx="7946241" cy="1626868"/>
          </a:xfrm>
          <a:prstGeom prst="rect">
            <a:avLst/>
          </a:prstGeom>
        </p:spPr>
        <p:txBody>
          <a:bodyPr lIns="0" tIns="0" rIns="0" bIns="0" rtlCol="0" anchor="t">
            <a:spAutoFit/>
          </a:bodyPr>
          <a:lstStyle/>
          <a:p>
            <a:pPr>
              <a:lnSpc>
                <a:spcPts val="12299"/>
              </a:lnSpc>
            </a:pPr>
            <a:r>
              <a:rPr lang="en-US" sz="12299" spc="147">
                <a:solidFill>
                  <a:srgbClr val="003EA8"/>
                </a:solidFill>
                <a:ea typeface="Noto Sans T Chinese Bold"/>
              </a:rPr>
              <a:t>阿爾發銀行</a:t>
            </a:r>
          </a:p>
        </p:txBody>
      </p:sp>
      <p:sp>
        <p:nvSpPr>
          <p:cNvPr id="14" name="TextBox 14"/>
          <p:cNvSpPr txBox="1"/>
          <p:nvPr/>
        </p:nvSpPr>
        <p:spPr>
          <a:xfrm>
            <a:off x="1560284" y="5166382"/>
            <a:ext cx="7946241" cy="581025"/>
          </a:xfrm>
          <a:prstGeom prst="rect">
            <a:avLst/>
          </a:prstGeom>
        </p:spPr>
        <p:txBody>
          <a:bodyPr lIns="0" tIns="0" rIns="0" bIns="0" rtlCol="0" anchor="t">
            <a:spAutoFit/>
          </a:bodyPr>
          <a:lstStyle/>
          <a:p>
            <a:pPr>
              <a:lnSpc>
                <a:spcPts val="4679"/>
              </a:lnSpc>
            </a:pPr>
            <a:r>
              <a:rPr lang="en-US" sz="3899" dirty="0" err="1">
                <a:solidFill>
                  <a:srgbClr val="000000"/>
                </a:solidFill>
                <a:ea typeface="Noto Sans T Chinese Bold"/>
              </a:rPr>
              <a:t>客戶流失率個案</a:t>
            </a:r>
            <a:r>
              <a:rPr lang="zh-TW" altLang="en-US" sz="3899" dirty="0">
                <a:solidFill>
                  <a:srgbClr val="000000"/>
                </a:solidFill>
                <a:ea typeface="Noto Sans T Chinese Bold"/>
              </a:rPr>
              <a:t>分析</a:t>
            </a:r>
            <a:endParaRPr lang="en-US" sz="3899" dirty="0">
              <a:solidFill>
                <a:srgbClr val="000000"/>
              </a:solidFill>
              <a:ea typeface="Noto Sans T Chinese Bold"/>
            </a:endParaRPr>
          </a:p>
        </p:txBody>
      </p:sp>
      <p:grpSp>
        <p:nvGrpSpPr>
          <p:cNvPr id="15" name="Group 15"/>
          <p:cNvGrpSpPr/>
          <p:nvPr/>
        </p:nvGrpSpPr>
        <p:grpSpPr>
          <a:xfrm>
            <a:off x="1028700" y="7541194"/>
            <a:ext cx="9009410" cy="1476130"/>
            <a:chOff x="0" y="0"/>
            <a:chExt cx="13543571" cy="2219021"/>
          </a:xfrm>
        </p:grpSpPr>
        <p:sp>
          <p:nvSpPr>
            <p:cNvPr id="16" name="Freeform 16"/>
            <p:cNvSpPr/>
            <p:nvPr/>
          </p:nvSpPr>
          <p:spPr>
            <a:xfrm>
              <a:off x="0" y="0"/>
              <a:ext cx="13543572" cy="2219021"/>
            </a:xfrm>
            <a:custGeom>
              <a:avLst/>
              <a:gdLst/>
              <a:ahLst/>
              <a:cxnLst/>
              <a:rect l="l" t="t" r="r" b="b"/>
              <a:pathLst>
                <a:path w="13543572" h="2219021">
                  <a:moveTo>
                    <a:pt x="0" y="0"/>
                  </a:moveTo>
                  <a:lnTo>
                    <a:pt x="13543572" y="0"/>
                  </a:lnTo>
                  <a:lnTo>
                    <a:pt x="13543572" y="2219021"/>
                  </a:lnTo>
                  <a:lnTo>
                    <a:pt x="0" y="2219021"/>
                  </a:lnTo>
                  <a:close/>
                </a:path>
              </a:pathLst>
            </a:custGeom>
            <a:solidFill>
              <a:srgbClr val="FFFFFF"/>
            </a:solidFill>
          </p:spPr>
          <p:txBody>
            <a:bodyPr/>
            <a:lstStyle/>
            <a:p>
              <a:endParaRPr lang="zh-TW" altLang="en-US"/>
            </a:p>
          </p:txBody>
        </p:sp>
      </p:grpSp>
      <p:sp>
        <p:nvSpPr>
          <p:cNvPr id="17" name="TextBox 17"/>
          <p:cNvSpPr txBox="1"/>
          <p:nvPr/>
        </p:nvSpPr>
        <p:spPr>
          <a:xfrm>
            <a:off x="1560284" y="7993509"/>
            <a:ext cx="7946241" cy="581025"/>
          </a:xfrm>
          <a:prstGeom prst="rect">
            <a:avLst/>
          </a:prstGeom>
        </p:spPr>
        <p:txBody>
          <a:bodyPr lIns="0" tIns="0" rIns="0" bIns="0" rtlCol="0" anchor="t">
            <a:spAutoFit/>
          </a:bodyPr>
          <a:lstStyle/>
          <a:p>
            <a:pPr>
              <a:lnSpc>
                <a:spcPts val="4679"/>
              </a:lnSpc>
            </a:pPr>
            <a:r>
              <a:rPr lang="en-US" sz="3899" dirty="0" err="1">
                <a:solidFill>
                  <a:srgbClr val="000000"/>
                </a:solidFill>
                <a:latin typeface="Noto Sans T Chinese Bold"/>
                <a:ea typeface="Noto Sans T Chinese Bold"/>
              </a:rPr>
              <a:t>報告者：劉佳晟</a:t>
            </a:r>
            <a:r>
              <a:rPr lang="en-US" sz="3899" dirty="0">
                <a:solidFill>
                  <a:srgbClr val="000000"/>
                </a:solidFill>
                <a:latin typeface="Noto Sans T Chinese Bold"/>
                <a:ea typeface="Noto Sans T Chinese Bold"/>
              </a:rPr>
              <a:t> Jack Liu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zh-TW" altLang="en-US"/>
          </a:p>
        </p:txBody>
      </p:sp>
      <p:grpSp>
        <p:nvGrpSpPr>
          <p:cNvPr id="3" name="Group 3"/>
          <p:cNvGrpSpPr/>
          <p:nvPr/>
        </p:nvGrpSpPr>
        <p:grpSpPr>
          <a:xfrm>
            <a:off x="1219294" y="3553766"/>
            <a:ext cx="15795020" cy="5144595"/>
            <a:chOff x="0" y="0"/>
            <a:chExt cx="5762066" cy="1876762"/>
          </a:xfrm>
        </p:grpSpPr>
        <p:sp>
          <p:nvSpPr>
            <p:cNvPr id="4" name="Freeform 4"/>
            <p:cNvSpPr/>
            <p:nvPr/>
          </p:nvSpPr>
          <p:spPr>
            <a:xfrm>
              <a:off x="0" y="0"/>
              <a:ext cx="5762066" cy="1876762"/>
            </a:xfrm>
            <a:custGeom>
              <a:avLst/>
              <a:gdLst/>
              <a:ahLst/>
              <a:cxnLst/>
              <a:rect l="l" t="t" r="r" b="b"/>
              <a:pathLst>
                <a:path w="5762066" h="1876762">
                  <a:moveTo>
                    <a:pt x="0" y="0"/>
                  </a:moveTo>
                  <a:lnTo>
                    <a:pt x="5762066" y="0"/>
                  </a:lnTo>
                  <a:lnTo>
                    <a:pt x="5762066" y="1876762"/>
                  </a:lnTo>
                  <a:lnTo>
                    <a:pt x="0" y="1876762"/>
                  </a:lnTo>
                  <a:close/>
                </a:path>
              </a:pathLst>
            </a:custGeom>
            <a:solidFill>
              <a:srgbClr val="FFFFFF"/>
            </a:solidFill>
          </p:spPr>
          <p:txBody>
            <a:bodyPr/>
            <a:lstStyle/>
            <a:p>
              <a:endParaRPr lang="zh-TW" altLang="en-US"/>
            </a:p>
          </p:txBody>
        </p:sp>
      </p:grpSp>
      <p:grpSp>
        <p:nvGrpSpPr>
          <p:cNvPr id="5" name="Group 5"/>
          <p:cNvGrpSpPr/>
          <p:nvPr/>
        </p:nvGrpSpPr>
        <p:grpSpPr>
          <a:xfrm>
            <a:off x="1219294" y="657204"/>
            <a:ext cx="15795020" cy="1907038"/>
            <a:chOff x="0" y="0"/>
            <a:chExt cx="5762066" cy="695693"/>
          </a:xfrm>
        </p:grpSpPr>
        <p:sp>
          <p:nvSpPr>
            <p:cNvPr id="6" name="Freeform 6"/>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zh-TW" altLang="en-US"/>
            </a:p>
          </p:txBody>
        </p:sp>
      </p:grpSp>
      <p:sp>
        <p:nvSpPr>
          <p:cNvPr id="7" name="Freeform 7"/>
          <p:cNvSpPr/>
          <p:nvPr/>
        </p:nvSpPr>
        <p:spPr>
          <a:xfrm rot="-278358">
            <a:off x="-143293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8" name="AutoShape 8"/>
          <p:cNvSpPr/>
          <p:nvPr/>
        </p:nvSpPr>
        <p:spPr>
          <a:xfrm flipV="1">
            <a:off x="2821891" y="3553766"/>
            <a:ext cx="0" cy="5144595"/>
          </a:xfrm>
          <a:prstGeom prst="line">
            <a:avLst/>
          </a:prstGeom>
          <a:ln w="25400" cap="flat">
            <a:solidFill>
              <a:srgbClr val="CCCCCC"/>
            </a:solidFill>
            <a:prstDash val="solid"/>
            <a:headEnd type="none" w="sm" len="sm"/>
            <a:tailEnd type="none" w="sm" len="sm"/>
          </a:ln>
        </p:spPr>
        <p:txBody>
          <a:bodyPr/>
          <a:lstStyle/>
          <a:p>
            <a:endParaRPr lang="zh-TW" altLang="en-US"/>
          </a:p>
        </p:txBody>
      </p:sp>
      <p:sp>
        <p:nvSpPr>
          <p:cNvPr id="9" name="TextBox 9"/>
          <p:cNvSpPr txBox="1"/>
          <p:nvPr/>
        </p:nvSpPr>
        <p:spPr>
          <a:xfrm>
            <a:off x="3683996" y="915391"/>
            <a:ext cx="10839717" cy="1381125"/>
          </a:xfrm>
          <a:prstGeom prst="rect">
            <a:avLst/>
          </a:prstGeom>
        </p:spPr>
        <p:txBody>
          <a:bodyPr lIns="0" tIns="0" rIns="0" bIns="0" rtlCol="0" anchor="t">
            <a:spAutoFit/>
          </a:bodyPr>
          <a:lstStyle/>
          <a:p>
            <a:pPr marL="0" lvl="0" indent="0" algn="ctr">
              <a:lnSpc>
                <a:spcPts val="10800"/>
              </a:lnSpc>
              <a:spcBef>
                <a:spcPct val="0"/>
              </a:spcBef>
            </a:pPr>
            <a:r>
              <a:rPr lang="en-US" sz="9000" dirty="0" err="1">
                <a:solidFill>
                  <a:srgbClr val="003EA8"/>
                </a:solidFill>
                <a:ea typeface="Noto Sans T Chinese Bold"/>
              </a:rPr>
              <a:t>摘要</a:t>
            </a:r>
            <a:endParaRPr lang="en-US" sz="9000" dirty="0">
              <a:solidFill>
                <a:srgbClr val="003EA8"/>
              </a:solidFill>
              <a:ea typeface="Noto Sans T Chinese Bold"/>
            </a:endParaRPr>
          </a:p>
        </p:txBody>
      </p:sp>
      <p:sp>
        <p:nvSpPr>
          <p:cNvPr id="10" name="TextBox 10"/>
          <p:cNvSpPr txBox="1"/>
          <p:nvPr/>
        </p:nvSpPr>
        <p:spPr>
          <a:xfrm>
            <a:off x="3107641" y="5683781"/>
            <a:ext cx="13746937" cy="563880"/>
          </a:xfrm>
          <a:prstGeom prst="rect">
            <a:avLst/>
          </a:prstGeom>
        </p:spPr>
        <p:txBody>
          <a:bodyPr lIns="0" tIns="0" rIns="0" bIns="0" rtlCol="0" anchor="t">
            <a:spAutoFit/>
          </a:bodyPr>
          <a:lstStyle/>
          <a:p>
            <a:pPr marL="0" lvl="1" indent="0" algn="just">
              <a:lnSpc>
                <a:spcPts val="4620"/>
              </a:lnSpc>
              <a:spcBef>
                <a:spcPct val="0"/>
              </a:spcBef>
            </a:pPr>
            <a:r>
              <a:rPr lang="en-US" sz="3300" b="1" dirty="0">
                <a:solidFill>
                  <a:srgbClr val="000000"/>
                </a:solidFill>
                <a:latin typeface="Noto Sans T Chinese Bold" panose="02020500000000000000" charset="-120"/>
                <a:ea typeface="Noto Sans T Chinese Bold" panose="02020500000000000000" charset="-120"/>
              </a:rPr>
              <a:t>只持有一項銀行產品的客戶流失率是持有多項產品客戶的2倍。</a:t>
            </a:r>
          </a:p>
        </p:txBody>
      </p:sp>
      <p:sp>
        <p:nvSpPr>
          <p:cNvPr id="11" name="TextBox 11"/>
          <p:cNvSpPr txBox="1"/>
          <p:nvPr/>
        </p:nvSpPr>
        <p:spPr>
          <a:xfrm>
            <a:off x="3107641" y="4183583"/>
            <a:ext cx="13746937" cy="563880"/>
          </a:xfrm>
          <a:prstGeom prst="rect">
            <a:avLst/>
          </a:prstGeom>
        </p:spPr>
        <p:txBody>
          <a:bodyPr lIns="0" tIns="0" rIns="0" bIns="0" rtlCol="0" anchor="t">
            <a:spAutoFit/>
          </a:bodyPr>
          <a:lstStyle/>
          <a:p>
            <a:pPr algn="just">
              <a:lnSpc>
                <a:spcPts val="4620"/>
              </a:lnSpc>
            </a:pPr>
            <a:r>
              <a:rPr lang="en-US" sz="3300" dirty="0" err="1">
                <a:solidFill>
                  <a:srgbClr val="000000"/>
                </a:solidFill>
                <a:latin typeface="Noto Sans T Chinese Bold"/>
                <a:ea typeface="Noto Sans T Chinese Bold"/>
              </a:rPr>
              <a:t>女性客戶的流失率</a:t>
            </a:r>
            <a:r>
              <a:rPr lang="zh-TW" altLang="en-US" sz="3300" dirty="0">
                <a:solidFill>
                  <a:srgbClr val="000000"/>
                </a:solidFill>
                <a:latin typeface="Noto Sans T Chinese Bold"/>
                <a:ea typeface="Noto Sans T Chinese Bold"/>
              </a:rPr>
              <a:t>是</a:t>
            </a:r>
            <a:r>
              <a:rPr lang="en-US" sz="3300" dirty="0" err="1">
                <a:solidFill>
                  <a:srgbClr val="000000"/>
                </a:solidFill>
                <a:latin typeface="Noto Sans T Chinese Bold"/>
                <a:ea typeface="Noto Sans T Chinese Bold"/>
              </a:rPr>
              <a:t>男性</a:t>
            </a:r>
            <a:r>
              <a:rPr lang="zh-TW" altLang="en-US" sz="3300" dirty="0">
                <a:solidFill>
                  <a:srgbClr val="000000"/>
                </a:solidFill>
                <a:latin typeface="Noto Sans T Chinese Bold"/>
                <a:ea typeface="Noto Sans T Chinese Bold"/>
              </a:rPr>
              <a:t>的</a:t>
            </a:r>
            <a:r>
              <a:rPr lang="en-US" sz="3300" dirty="0">
                <a:solidFill>
                  <a:srgbClr val="000000"/>
                </a:solidFill>
                <a:latin typeface="Noto Sans T Chinese Bold"/>
                <a:ea typeface="Noto Sans T Chinese Bold"/>
              </a:rPr>
              <a:t>1.5倍，其流失</a:t>
            </a:r>
            <a:r>
              <a:rPr lang="zh-TW" altLang="en-US" sz="3300" dirty="0">
                <a:solidFill>
                  <a:srgbClr val="000000"/>
                </a:solidFill>
                <a:latin typeface="Noto Sans T Chinese Bold"/>
                <a:ea typeface="Noto Sans T Chinese Bold"/>
              </a:rPr>
              <a:t>主要</a:t>
            </a:r>
            <a:r>
              <a:rPr lang="en-US" sz="3300" dirty="0" err="1">
                <a:solidFill>
                  <a:srgbClr val="000000"/>
                </a:solidFill>
                <a:latin typeface="Noto Sans T Chinese Bold"/>
                <a:ea typeface="Noto Sans T Chinese Bold"/>
              </a:rPr>
              <a:t>源自於高年齡女性客戶</a:t>
            </a:r>
            <a:r>
              <a:rPr lang="en-US" sz="3300" dirty="0">
                <a:solidFill>
                  <a:srgbClr val="000000"/>
                </a:solidFill>
                <a:latin typeface="Noto Sans T Chinese Bold"/>
                <a:ea typeface="Noto Sans T Chinese Bold"/>
              </a:rPr>
              <a:t>。</a:t>
            </a:r>
          </a:p>
        </p:txBody>
      </p:sp>
      <p:sp>
        <p:nvSpPr>
          <p:cNvPr id="12" name="TextBox 12"/>
          <p:cNvSpPr txBox="1"/>
          <p:nvPr/>
        </p:nvSpPr>
        <p:spPr>
          <a:xfrm>
            <a:off x="1770050" y="4084523"/>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a:solidFill>
                  <a:srgbClr val="003EA8"/>
                </a:solidFill>
                <a:latin typeface="Noto Sans T Chinese Bold"/>
              </a:rPr>
              <a:t>1.</a:t>
            </a:r>
          </a:p>
        </p:txBody>
      </p:sp>
      <p:sp>
        <p:nvSpPr>
          <p:cNvPr id="13" name="TextBox 13"/>
          <p:cNvSpPr txBox="1"/>
          <p:nvPr/>
        </p:nvSpPr>
        <p:spPr>
          <a:xfrm>
            <a:off x="1767131" y="5589473"/>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a:solidFill>
                  <a:srgbClr val="003EA8"/>
                </a:solidFill>
                <a:latin typeface="Noto Sans T Chinese Bold"/>
              </a:rPr>
              <a:t>2.</a:t>
            </a:r>
          </a:p>
        </p:txBody>
      </p:sp>
      <p:sp>
        <p:nvSpPr>
          <p:cNvPr id="14" name="TextBox 14"/>
          <p:cNvSpPr txBox="1"/>
          <p:nvPr/>
        </p:nvSpPr>
        <p:spPr>
          <a:xfrm>
            <a:off x="1770050" y="6969600"/>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a:solidFill>
                  <a:srgbClr val="003EA8"/>
                </a:solidFill>
                <a:latin typeface="Noto Sans T Chinese Bold"/>
              </a:rPr>
              <a:t>3.</a:t>
            </a:r>
          </a:p>
        </p:txBody>
      </p:sp>
      <p:sp>
        <p:nvSpPr>
          <p:cNvPr id="15" name="TextBox 15"/>
          <p:cNvSpPr txBox="1"/>
          <p:nvPr/>
        </p:nvSpPr>
        <p:spPr>
          <a:xfrm>
            <a:off x="3107641" y="7068660"/>
            <a:ext cx="13746937" cy="1144905"/>
          </a:xfrm>
          <a:prstGeom prst="rect">
            <a:avLst/>
          </a:prstGeom>
        </p:spPr>
        <p:txBody>
          <a:bodyPr lIns="0" tIns="0" rIns="0" bIns="0" rtlCol="0" anchor="t">
            <a:spAutoFit/>
          </a:bodyPr>
          <a:lstStyle/>
          <a:p>
            <a:pPr algn="just">
              <a:lnSpc>
                <a:spcPts val="4620"/>
              </a:lnSpc>
              <a:spcBef>
                <a:spcPct val="0"/>
              </a:spcBef>
            </a:pPr>
            <a:r>
              <a:rPr lang="en-US" sz="3300" dirty="0" err="1">
                <a:solidFill>
                  <a:srgbClr val="000000"/>
                </a:solidFill>
                <a:latin typeface="Noto Sans T Chinese Bold" panose="02020500000000000000" charset="-120"/>
                <a:ea typeface="Noto Sans T Chinese Bold" panose="02020500000000000000" charset="-120"/>
              </a:rPr>
              <a:t>建議針對特定風險較高的客戶群體（如老年女性及單一產品持有者）優化產品、服務</a:t>
            </a:r>
            <a:r>
              <a:rPr lang="zh-TW" altLang="en-US" sz="3300" dirty="0">
                <a:solidFill>
                  <a:srgbClr val="000000"/>
                </a:solidFill>
                <a:latin typeface="Noto Sans T Chinese Bold" panose="02020500000000000000" charset="-120"/>
                <a:ea typeface="Noto Sans T Chinese Bold" panose="02020500000000000000" charset="-120"/>
              </a:rPr>
              <a:t>或</a:t>
            </a:r>
            <a:r>
              <a:rPr lang="en-US" sz="3300" dirty="0" err="1">
                <a:solidFill>
                  <a:srgbClr val="000000"/>
                </a:solidFill>
                <a:latin typeface="Noto Sans T Chinese Bold" panose="02020500000000000000" charset="-120"/>
                <a:ea typeface="Noto Sans T Chinese Bold" panose="02020500000000000000" charset="-120"/>
              </a:rPr>
              <a:t>行銷策略，以提升客戶留存</a:t>
            </a:r>
            <a:r>
              <a:rPr lang="en-US" sz="3300" dirty="0">
                <a:solidFill>
                  <a:srgbClr val="000000"/>
                </a:solidFill>
                <a:latin typeface="Noto Sans T Chinese Bold" panose="02020500000000000000" charset="-120"/>
                <a:ea typeface="Noto Sans T Chinese Bold" panose="02020500000000000000" charset="-12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zh-TW" altLang="en-US"/>
          </a:p>
        </p:txBody>
      </p:sp>
      <p:grpSp>
        <p:nvGrpSpPr>
          <p:cNvPr id="3" name="Group 3"/>
          <p:cNvGrpSpPr/>
          <p:nvPr/>
        </p:nvGrpSpPr>
        <p:grpSpPr>
          <a:xfrm>
            <a:off x="1206345" y="2915924"/>
            <a:ext cx="15795020" cy="6438091"/>
            <a:chOff x="0" y="0"/>
            <a:chExt cx="5762066" cy="2348633"/>
          </a:xfrm>
        </p:grpSpPr>
        <p:sp>
          <p:nvSpPr>
            <p:cNvPr id="4" name="Freeform 4"/>
            <p:cNvSpPr/>
            <p:nvPr/>
          </p:nvSpPr>
          <p:spPr>
            <a:xfrm>
              <a:off x="0" y="0"/>
              <a:ext cx="5762066" cy="2348633"/>
            </a:xfrm>
            <a:custGeom>
              <a:avLst/>
              <a:gdLst/>
              <a:ahLst/>
              <a:cxnLst/>
              <a:rect l="l" t="t" r="r" b="b"/>
              <a:pathLst>
                <a:path w="5762066" h="2348633">
                  <a:moveTo>
                    <a:pt x="0" y="0"/>
                  </a:moveTo>
                  <a:lnTo>
                    <a:pt x="5762066" y="0"/>
                  </a:lnTo>
                  <a:lnTo>
                    <a:pt x="5762066" y="2348633"/>
                  </a:lnTo>
                  <a:lnTo>
                    <a:pt x="0" y="2348633"/>
                  </a:lnTo>
                  <a:close/>
                </a:path>
              </a:pathLst>
            </a:custGeom>
            <a:solidFill>
              <a:srgbClr val="FFFFFF"/>
            </a:solidFill>
          </p:spPr>
          <p:txBody>
            <a:bodyPr/>
            <a:lstStyle/>
            <a:p>
              <a:endParaRPr lang="zh-TW" altLang="en-US"/>
            </a:p>
          </p:txBody>
        </p:sp>
      </p:grpSp>
      <p:grpSp>
        <p:nvGrpSpPr>
          <p:cNvPr id="5" name="Group 5"/>
          <p:cNvGrpSpPr/>
          <p:nvPr/>
        </p:nvGrpSpPr>
        <p:grpSpPr>
          <a:xfrm>
            <a:off x="1219294" y="657204"/>
            <a:ext cx="15795020" cy="1907038"/>
            <a:chOff x="0" y="0"/>
            <a:chExt cx="5762066" cy="695693"/>
          </a:xfrm>
        </p:grpSpPr>
        <p:sp>
          <p:nvSpPr>
            <p:cNvPr id="6" name="Freeform 6"/>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zh-TW" altLang="en-US"/>
            </a:p>
          </p:txBody>
        </p:sp>
      </p:grpSp>
      <p:sp>
        <p:nvSpPr>
          <p:cNvPr id="7" name="Freeform 7"/>
          <p:cNvSpPr/>
          <p:nvPr/>
        </p:nvSpPr>
        <p:spPr>
          <a:xfrm rot="-278358">
            <a:off x="-143293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8" name="AutoShape 8"/>
          <p:cNvSpPr/>
          <p:nvPr/>
        </p:nvSpPr>
        <p:spPr>
          <a:xfrm flipH="1" flipV="1">
            <a:off x="2831416" y="2915924"/>
            <a:ext cx="0" cy="6438091"/>
          </a:xfrm>
          <a:prstGeom prst="line">
            <a:avLst/>
          </a:prstGeom>
          <a:ln w="25400" cap="flat">
            <a:solidFill>
              <a:srgbClr val="CCCCCC"/>
            </a:solidFill>
            <a:prstDash val="solid"/>
            <a:headEnd type="none" w="sm" len="sm"/>
            <a:tailEnd type="none" w="sm" len="sm"/>
          </a:ln>
        </p:spPr>
        <p:txBody>
          <a:bodyPr/>
          <a:lstStyle/>
          <a:p>
            <a:endParaRPr lang="zh-TW" altLang="en-US"/>
          </a:p>
        </p:txBody>
      </p:sp>
      <p:sp>
        <p:nvSpPr>
          <p:cNvPr id="9" name="TextBox 9"/>
          <p:cNvSpPr txBox="1"/>
          <p:nvPr/>
        </p:nvSpPr>
        <p:spPr>
          <a:xfrm>
            <a:off x="3683996" y="915391"/>
            <a:ext cx="10839717"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003EA8"/>
                </a:solidFill>
                <a:ea typeface="Noto Sans T Chinese Bold"/>
              </a:rPr>
              <a:t>議程</a:t>
            </a:r>
          </a:p>
        </p:txBody>
      </p:sp>
      <p:sp>
        <p:nvSpPr>
          <p:cNvPr id="10" name="TextBox 10"/>
          <p:cNvSpPr txBox="1"/>
          <p:nvPr/>
        </p:nvSpPr>
        <p:spPr>
          <a:xfrm>
            <a:off x="3056599" y="4420791"/>
            <a:ext cx="13944766" cy="1144905"/>
          </a:xfrm>
          <a:prstGeom prst="rect">
            <a:avLst/>
          </a:prstGeom>
        </p:spPr>
        <p:txBody>
          <a:bodyPr lIns="0" tIns="0" rIns="0" bIns="0" rtlCol="0" anchor="t">
            <a:spAutoFit/>
          </a:bodyPr>
          <a:lstStyle/>
          <a:p>
            <a:pPr marL="0" lvl="1" indent="0" algn="just">
              <a:lnSpc>
                <a:spcPts val="4620"/>
              </a:lnSpc>
              <a:spcBef>
                <a:spcPct val="0"/>
              </a:spcBef>
            </a:pPr>
            <a:r>
              <a:rPr lang="en-US" sz="3300" u="none" strike="noStrike" dirty="0" err="1">
                <a:solidFill>
                  <a:srgbClr val="000000"/>
                </a:solidFill>
                <a:ea typeface="Noto Sans T Chinese Bold"/>
              </a:rPr>
              <a:t>分析框架</a:t>
            </a:r>
            <a:endParaRPr lang="en-US" sz="3300" u="none" strike="noStrike" dirty="0">
              <a:solidFill>
                <a:srgbClr val="000000"/>
              </a:solidFill>
              <a:ea typeface="Noto Sans T Chinese Bold"/>
            </a:endParaRPr>
          </a:p>
          <a:p>
            <a:pPr marL="0" lvl="1" indent="0" algn="just">
              <a:lnSpc>
                <a:spcPts val="4620"/>
              </a:lnSpc>
              <a:spcBef>
                <a:spcPct val="0"/>
              </a:spcBef>
            </a:pPr>
            <a:endParaRPr lang="en-US" sz="3300" u="none" strike="noStrike" dirty="0">
              <a:solidFill>
                <a:srgbClr val="000000"/>
              </a:solidFill>
              <a:ea typeface="Noto Sans T Chinese Bold"/>
            </a:endParaRPr>
          </a:p>
        </p:txBody>
      </p:sp>
      <p:sp>
        <p:nvSpPr>
          <p:cNvPr id="11" name="TextBox 11"/>
          <p:cNvSpPr txBox="1"/>
          <p:nvPr/>
        </p:nvSpPr>
        <p:spPr>
          <a:xfrm>
            <a:off x="3050491" y="5499021"/>
            <a:ext cx="13944766" cy="1133324"/>
          </a:xfrm>
          <a:prstGeom prst="rect">
            <a:avLst/>
          </a:prstGeom>
        </p:spPr>
        <p:txBody>
          <a:bodyPr lIns="0" tIns="0" rIns="0" bIns="0" rtlCol="0" anchor="t">
            <a:spAutoFit/>
          </a:bodyPr>
          <a:lstStyle/>
          <a:p>
            <a:pPr marL="0" lvl="1" indent="0" algn="just">
              <a:lnSpc>
                <a:spcPts val="4620"/>
              </a:lnSpc>
              <a:spcBef>
                <a:spcPct val="0"/>
              </a:spcBef>
            </a:pPr>
            <a:r>
              <a:rPr lang="en-US" sz="3300" u="none" strike="noStrike" dirty="0">
                <a:solidFill>
                  <a:srgbClr val="000000"/>
                </a:solidFill>
                <a:latin typeface="Noto Sans T Chinese Bold"/>
                <a:ea typeface="Noto Sans T Chinese Bold"/>
              </a:rPr>
              <a:t>女性客戶的流失率是男性客戶的1.5倍，其流失主要來自於高年齡的客戶。</a:t>
            </a:r>
          </a:p>
          <a:p>
            <a:pPr marL="0" lvl="1" indent="0" algn="just">
              <a:lnSpc>
                <a:spcPts val="4620"/>
              </a:lnSpc>
              <a:spcBef>
                <a:spcPct val="0"/>
              </a:spcBef>
            </a:pPr>
            <a:endParaRPr lang="en-US" sz="3300" u="none" strike="noStrike" dirty="0">
              <a:solidFill>
                <a:srgbClr val="000000"/>
              </a:solidFill>
              <a:latin typeface="Noto Sans T Chinese Bold"/>
              <a:ea typeface="Noto Sans T Chinese Bold"/>
            </a:endParaRPr>
          </a:p>
        </p:txBody>
      </p:sp>
      <p:sp>
        <p:nvSpPr>
          <p:cNvPr id="12" name="TextBox 12"/>
          <p:cNvSpPr txBox="1"/>
          <p:nvPr/>
        </p:nvSpPr>
        <p:spPr>
          <a:xfrm>
            <a:off x="3031441" y="6949529"/>
            <a:ext cx="13944766" cy="1725930"/>
          </a:xfrm>
          <a:prstGeom prst="rect">
            <a:avLst/>
          </a:prstGeom>
        </p:spPr>
        <p:txBody>
          <a:bodyPr lIns="0" tIns="0" rIns="0" bIns="0" rtlCol="0" anchor="t">
            <a:spAutoFit/>
          </a:bodyPr>
          <a:lstStyle/>
          <a:p>
            <a:pPr marL="0" lvl="1" indent="0" algn="just">
              <a:lnSpc>
                <a:spcPts val="4620"/>
              </a:lnSpc>
              <a:spcBef>
                <a:spcPct val="0"/>
              </a:spcBef>
            </a:pPr>
            <a:r>
              <a:rPr lang="en-US" sz="3300" u="none" strike="noStrike" dirty="0">
                <a:solidFill>
                  <a:srgbClr val="000000"/>
                </a:solidFill>
                <a:latin typeface="Noto Sans T Chinese Bold"/>
                <a:ea typeface="Noto Sans T Chinese Bold"/>
              </a:rPr>
              <a:t>持有單一產品的客戶的流失率為是持有多種產品客戶的2倍以上，其流失主要源自於紐約地區客戶。</a:t>
            </a:r>
          </a:p>
          <a:p>
            <a:pPr marL="0" lvl="1" indent="0" algn="just">
              <a:lnSpc>
                <a:spcPts val="4620"/>
              </a:lnSpc>
              <a:spcBef>
                <a:spcPct val="0"/>
              </a:spcBef>
            </a:pPr>
            <a:endParaRPr lang="en-US" sz="3300" u="none" strike="noStrike" dirty="0">
              <a:solidFill>
                <a:srgbClr val="000000"/>
              </a:solidFill>
              <a:latin typeface="Noto Sans T Chinese Bold"/>
              <a:ea typeface="Noto Sans T Chinese Bold"/>
            </a:endParaRPr>
          </a:p>
        </p:txBody>
      </p:sp>
      <p:sp>
        <p:nvSpPr>
          <p:cNvPr id="13" name="TextBox 13"/>
          <p:cNvSpPr txBox="1"/>
          <p:nvPr/>
        </p:nvSpPr>
        <p:spPr>
          <a:xfrm>
            <a:off x="3031441" y="8461488"/>
            <a:ext cx="13944766" cy="1215143"/>
          </a:xfrm>
          <a:prstGeom prst="rect">
            <a:avLst/>
          </a:prstGeom>
        </p:spPr>
        <p:txBody>
          <a:bodyPr lIns="0" tIns="0" rIns="0" bIns="0" rtlCol="0" anchor="t">
            <a:spAutoFit/>
          </a:bodyPr>
          <a:lstStyle/>
          <a:p>
            <a:pPr marL="0" lvl="1" indent="0" algn="just">
              <a:lnSpc>
                <a:spcPts val="4948"/>
              </a:lnSpc>
              <a:spcBef>
                <a:spcPct val="0"/>
              </a:spcBef>
            </a:pPr>
            <a:r>
              <a:rPr lang="en-US" sz="3534" u="none" strike="noStrike" dirty="0" err="1">
                <a:solidFill>
                  <a:srgbClr val="000000"/>
                </a:solidFill>
                <a:ea typeface="Noto Sans T Chinese Bold"/>
              </a:rPr>
              <a:t>策略建議</a:t>
            </a:r>
            <a:endParaRPr lang="en-US" sz="3534" u="none" strike="noStrike" dirty="0">
              <a:solidFill>
                <a:srgbClr val="000000"/>
              </a:solidFill>
              <a:ea typeface="Noto Sans T Chinese Bold"/>
            </a:endParaRPr>
          </a:p>
          <a:p>
            <a:pPr marL="0" lvl="1" indent="0" algn="just">
              <a:lnSpc>
                <a:spcPts val="4948"/>
              </a:lnSpc>
              <a:spcBef>
                <a:spcPct val="0"/>
              </a:spcBef>
            </a:pPr>
            <a:endParaRPr lang="en-US" sz="3534" u="none" strike="noStrike" dirty="0">
              <a:solidFill>
                <a:srgbClr val="000000"/>
              </a:solidFill>
              <a:ea typeface="Noto Sans T Chinese Bold"/>
            </a:endParaRPr>
          </a:p>
        </p:txBody>
      </p:sp>
      <p:sp>
        <p:nvSpPr>
          <p:cNvPr id="14" name="TextBox 14"/>
          <p:cNvSpPr txBox="1"/>
          <p:nvPr/>
        </p:nvSpPr>
        <p:spPr>
          <a:xfrm>
            <a:off x="3031441" y="3100780"/>
            <a:ext cx="13944766" cy="1144905"/>
          </a:xfrm>
          <a:prstGeom prst="rect">
            <a:avLst/>
          </a:prstGeom>
        </p:spPr>
        <p:txBody>
          <a:bodyPr lIns="0" tIns="0" rIns="0" bIns="0" rtlCol="0" anchor="t">
            <a:spAutoFit/>
          </a:bodyPr>
          <a:lstStyle/>
          <a:p>
            <a:pPr algn="just">
              <a:lnSpc>
                <a:spcPts val="4620"/>
              </a:lnSpc>
            </a:pPr>
            <a:r>
              <a:rPr lang="en-US" sz="3300" dirty="0" err="1">
                <a:solidFill>
                  <a:srgbClr val="000000"/>
                </a:solidFill>
                <a:ea typeface="Noto Sans T Chinese Bold"/>
              </a:rPr>
              <a:t>商業問題及分析目的</a:t>
            </a:r>
            <a:endParaRPr lang="en-US" sz="3300" dirty="0">
              <a:solidFill>
                <a:srgbClr val="000000"/>
              </a:solidFill>
              <a:ea typeface="Noto Sans T Chinese Bold"/>
            </a:endParaRPr>
          </a:p>
          <a:p>
            <a:pPr algn="just">
              <a:lnSpc>
                <a:spcPts val="4620"/>
              </a:lnSpc>
            </a:pPr>
            <a:endParaRPr lang="en-US" sz="3300" dirty="0">
              <a:solidFill>
                <a:srgbClr val="000000"/>
              </a:solidFill>
              <a:ea typeface="Noto Sans T Chinese Bold"/>
            </a:endParaRPr>
          </a:p>
        </p:txBody>
      </p:sp>
      <p:sp>
        <p:nvSpPr>
          <p:cNvPr id="15" name="TextBox 15"/>
          <p:cNvSpPr txBox="1"/>
          <p:nvPr/>
        </p:nvSpPr>
        <p:spPr>
          <a:xfrm>
            <a:off x="1706261" y="3002114"/>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a:solidFill>
                  <a:srgbClr val="003EA8"/>
                </a:solidFill>
                <a:latin typeface="Noto Sans T Chinese Bold"/>
              </a:rPr>
              <a:t>1.</a:t>
            </a:r>
          </a:p>
        </p:txBody>
      </p:sp>
      <p:sp>
        <p:nvSpPr>
          <p:cNvPr id="16" name="TextBox 16"/>
          <p:cNvSpPr txBox="1"/>
          <p:nvPr/>
        </p:nvSpPr>
        <p:spPr>
          <a:xfrm>
            <a:off x="1706261" y="4354664"/>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a:solidFill>
                  <a:srgbClr val="003EA8"/>
                </a:solidFill>
                <a:latin typeface="Noto Sans T Chinese Bold"/>
              </a:rPr>
              <a:t>2.</a:t>
            </a:r>
          </a:p>
        </p:txBody>
      </p:sp>
      <p:sp>
        <p:nvSpPr>
          <p:cNvPr id="17" name="TextBox 17"/>
          <p:cNvSpPr txBox="1"/>
          <p:nvPr/>
        </p:nvSpPr>
        <p:spPr>
          <a:xfrm>
            <a:off x="1706261" y="5707214"/>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a:solidFill>
                  <a:srgbClr val="003EA8"/>
                </a:solidFill>
                <a:latin typeface="Noto Sans T Chinese Bold"/>
              </a:rPr>
              <a:t>3.</a:t>
            </a:r>
          </a:p>
        </p:txBody>
      </p:sp>
      <p:sp>
        <p:nvSpPr>
          <p:cNvPr id="18" name="TextBox 18"/>
          <p:cNvSpPr txBox="1"/>
          <p:nvPr/>
        </p:nvSpPr>
        <p:spPr>
          <a:xfrm>
            <a:off x="1706261" y="7063657"/>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a:solidFill>
                  <a:srgbClr val="003EA8"/>
                </a:solidFill>
                <a:latin typeface="Noto Sans T Chinese Bold"/>
              </a:rPr>
              <a:t>4.</a:t>
            </a:r>
          </a:p>
        </p:txBody>
      </p:sp>
      <p:sp>
        <p:nvSpPr>
          <p:cNvPr id="19" name="TextBox 19"/>
          <p:cNvSpPr txBox="1"/>
          <p:nvPr/>
        </p:nvSpPr>
        <p:spPr>
          <a:xfrm>
            <a:off x="1706261" y="8420100"/>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a:solidFill>
                  <a:srgbClr val="003EA8"/>
                </a:solidFill>
                <a:latin typeface="Noto Sans T Chinese Bold"/>
              </a:rPr>
              <a:t>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zh-TW" altLang="en-US"/>
          </a:p>
        </p:txBody>
      </p:sp>
      <p:grpSp>
        <p:nvGrpSpPr>
          <p:cNvPr id="3" name="Group 3"/>
          <p:cNvGrpSpPr/>
          <p:nvPr/>
        </p:nvGrpSpPr>
        <p:grpSpPr>
          <a:xfrm>
            <a:off x="895970" y="9369419"/>
            <a:ext cx="3539104" cy="617207"/>
            <a:chOff x="0" y="0"/>
            <a:chExt cx="4718805" cy="822943"/>
          </a:xfrm>
        </p:grpSpPr>
        <p:grpSp>
          <p:nvGrpSpPr>
            <p:cNvPr id="4" name="Group 4"/>
            <p:cNvGrpSpPr/>
            <p:nvPr/>
          </p:nvGrpSpPr>
          <p:grpSpPr>
            <a:xfrm>
              <a:off x="0" y="0"/>
              <a:ext cx="4718805" cy="822943"/>
              <a:chOff x="0" y="0"/>
              <a:chExt cx="1291075" cy="225159"/>
            </a:xfrm>
          </p:grpSpPr>
          <p:sp>
            <p:nvSpPr>
              <p:cNvPr id="5" name="Freeform 5"/>
              <p:cNvSpPr/>
              <p:nvPr/>
            </p:nvSpPr>
            <p:spPr>
              <a:xfrm>
                <a:off x="0" y="0"/>
                <a:ext cx="1291075" cy="225159"/>
              </a:xfrm>
              <a:custGeom>
                <a:avLst/>
                <a:gdLst/>
                <a:ahLst/>
                <a:cxnLst/>
                <a:rect l="l" t="t" r="r" b="b"/>
                <a:pathLst>
                  <a:path w="1291075" h="225159">
                    <a:moveTo>
                      <a:pt x="0" y="0"/>
                    </a:moveTo>
                    <a:lnTo>
                      <a:pt x="1291075" y="0"/>
                    </a:lnTo>
                    <a:lnTo>
                      <a:pt x="1291075" y="225159"/>
                    </a:lnTo>
                    <a:lnTo>
                      <a:pt x="0" y="225159"/>
                    </a:lnTo>
                    <a:close/>
                  </a:path>
                </a:pathLst>
              </a:custGeom>
              <a:solidFill>
                <a:srgbClr val="FFFFFF"/>
              </a:solidFill>
            </p:spPr>
            <p:txBody>
              <a:bodyPr/>
              <a:lstStyle/>
              <a:p>
                <a:endParaRPr lang="zh-TW" altLang="en-US"/>
              </a:p>
            </p:txBody>
          </p:sp>
        </p:grpSp>
        <p:sp>
          <p:nvSpPr>
            <p:cNvPr id="6" name="TextBox 6"/>
            <p:cNvSpPr txBox="1"/>
            <p:nvPr/>
          </p:nvSpPr>
          <p:spPr>
            <a:xfrm>
              <a:off x="307158" y="150275"/>
              <a:ext cx="4104490" cy="484293"/>
            </a:xfrm>
            <a:prstGeom prst="rect">
              <a:avLst/>
            </a:prstGeom>
          </p:spPr>
          <p:txBody>
            <a:bodyPr lIns="0" tIns="0" rIns="0" bIns="0" rtlCol="0" anchor="t">
              <a:spAutoFit/>
            </a:bodyPr>
            <a:lstStyle/>
            <a:p>
              <a:pPr algn="ctr">
                <a:lnSpc>
                  <a:spcPts val="3079"/>
                </a:lnSpc>
              </a:pPr>
              <a:r>
                <a:rPr lang="en-US" sz="2199" u="sng">
                  <a:solidFill>
                    <a:srgbClr val="003EA8"/>
                  </a:solidFill>
                  <a:ea typeface="Noto Sans T Chinese"/>
                  <a:hlinkClick r:id="rId4" action="ppaction://hlinksldjump"/>
                </a:rPr>
                <a:t>返回議程頁面</a:t>
              </a:r>
            </a:p>
          </p:txBody>
        </p:sp>
      </p:grpSp>
      <p:sp>
        <p:nvSpPr>
          <p:cNvPr id="7" name="Freeform 7"/>
          <p:cNvSpPr/>
          <p:nvPr/>
        </p:nvSpPr>
        <p:spPr>
          <a:xfrm>
            <a:off x="12765761" y="8807444"/>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8" name="Freeform 8"/>
          <p:cNvSpPr/>
          <p:nvPr/>
        </p:nvSpPr>
        <p:spPr>
          <a:xfrm>
            <a:off x="11989663" y="9045569"/>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9" name="Group 9"/>
          <p:cNvGrpSpPr/>
          <p:nvPr/>
        </p:nvGrpSpPr>
        <p:grpSpPr>
          <a:xfrm>
            <a:off x="895970" y="657204"/>
            <a:ext cx="16468348" cy="1907038"/>
            <a:chOff x="0" y="0"/>
            <a:chExt cx="6007698" cy="695693"/>
          </a:xfrm>
        </p:grpSpPr>
        <p:sp>
          <p:nvSpPr>
            <p:cNvPr id="10" name="Freeform 10"/>
            <p:cNvSpPr/>
            <p:nvPr/>
          </p:nvSpPr>
          <p:spPr>
            <a:xfrm>
              <a:off x="0" y="0"/>
              <a:ext cx="6007698" cy="695693"/>
            </a:xfrm>
            <a:custGeom>
              <a:avLst/>
              <a:gdLst/>
              <a:ahLst/>
              <a:cxnLst/>
              <a:rect l="l" t="t" r="r" b="b"/>
              <a:pathLst>
                <a:path w="6007698" h="695693">
                  <a:moveTo>
                    <a:pt x="0" y="0"/>
                  </a:moveTo>
                  <a:lnTo>
                    <a:pt x="6007698" y="0"/>
                  </a:lnTo>
                  <a:lnTo>
                    <a:pt x="6007698" y="695693"/>
                  </a:lnTo>
                  <a:lnTo>
                    <a:pt x="0" y="695693"/>
                  </a:lnTo>
                  <a:close/>
                </a:path>
              </a:pathLst>
            </a:custGeom>
            <a:solidFill>
              <a:srgbClr val="FFFFFF"/>
            </a:solidFill>
          </p:spPr>
          <p:txBody>
            <a:bodyPr/>
            <a:lstStyle/>
            <a:p>
              <a:endParaRPr lang="zh-TW" altLang="en-US"/>
            </a:p>
          </p:txBody>
        </p:sp>
      </p:grpSp>
      <p:sp>
        <p:nvSpPr>
          <p:cNvPr id="11" name="TextBox 11"/>
          <p:cNvSpPr txBox="1"/>
          <p:nvPr/>
        </p:nvSpPr>
        <p:spPr>
          <a:xfrm>
            <a:off x="2446217" y="915398"/>
            <a:ext cx="13395565" cy="1381125"/>
          </a:xfrm>
          <a:prstGeom prst="rect">
            <a:avLst/>
          </a:prstGeom>
        </p:spPr>
        <p:txBody>
          <a:bodyPr lIns="0" tIns="0" rIns="0" bIns="0" rtlCol="0" anchor="t">
            <a:spAutoFit/>
          </a:bodyPr>
          <a:lstStyle/>
          <a:p>
            <a:pPr algn="ctr">
              <a:lnSpc>
                <a:spcPts val="10800"/>
              </a:lnSpc>
            </a:pPr>
            <a:r>
              <a:rPr lang="en-US" sz="9000" dirty="0" err="1">
                <a:solidFill>
                  <a:srgbClr val="003EA8"/>
                </a:solidFill>
                <a:ea typeface="Noto Sans T Chinese Bold"/>
              </a:rPr>
              <a:t>商業問題和分析目的</a:t>
            </a:r>
            <a:endParaRPr lang="en-US" sz="9000" dirty="0">
              <a:solidFill>
                <a:srgbClr val="003EA8"/>
              </a:solidFill>
              <a:ea typeface="Noto Sans T Chinese Bold"/>
            </a:endParaRPr>
          </a:p>
        </p:txBody>
      </p:sp>
      <p:grpSp>
        <p:nvGrpSpPr>
          <p:cNvPr id="12" name="Group 12"/>
          <p:cNvGrpSpPr/>
          <p:nvPr/>
        </p:nvGrpSpPr>
        <p:grpSpPr>
          <a:xfrm>
            <a:off x="909826" y="2811892"/>
            <a:ext cx="16468348" cy="5986027"/>
            <a:chOff x="0" y="0"/>
            <a:chExt cx="6007698" cy="2183719"/>
          </a:xfrm>
        </p:grpSpPr>
        <p:sp>
          <p:nvSpPr>
            <p:cNvPr id="13" name="Freeform 13"/>
            <p:cNvSpPr/>
            <p:nvPr/>
          </p:nvSpPr>
          <p:spPr>
            <a:xfrm>
              <a:off x="0" y="0"/>
              <a:ext cx="6007698" cy="2183719"/>
            </a:xfrm>
            <a:custGeom>
              <a:avLst/>
              <a:gdLst/>
              <a:ahLst/>
              <a:cxnLst/>
              <a:rect l="l" t="t" r="r" b="b"/>
              <a:pathLst>
                <a:path w="6007698" h="2183719">
                  <a:moveTo>
                    <a:pt x="0" y="0"/>
                  </a:moveTo>
                  <a:lnTo>
                    <a:pt x="6007698" y="0"/>
                  </a:lnTo>
                  <a:lnTo>
                    <a:pt x="6007698" y="2183719"/>
                  </a:lnTo>
                  <a:lnTo>
                    <a:pt x="0" y="2183719"/>
                  </a:lnTo>
                  <a:close/>
                </a:path>
              </a:pathLst>
            </a:custGeom>
            <a:solidFill>
              <a:srgbClr val="FFFFFF"/>
            </a:solidFill>
          </p:spPr>
          <p:txBody>
            <a:bodyPr/>
            <a:lstStyle/>
            <a:p>
              <a:endParaRPr lang="zh-TW" altLang="en-US"/>
            </a:p>
          </p:txBody>
        </p:sp>
      </p:grpSp>
      <p:sp>
        <p:nvSpPr>
          <p:cNvPr id="14" name="TextBox 14"/>
          <p:cNvSpPr txBox="1"/>
          <p:nvPr/>
        </p:nvSpPr>
        <p:spPr>
          <a:xfrm>
            <a:off x="986662" y="3106419"/>
            <a:ext cx="16230600" cy="2603854"/>
          </a:xfrm>
          <a:prstGeom prst="rect">
            <a:avLst/>
          </a:prstGeom>
        </p:spPr>
        <p:txBody>
          <a:bodyPr lIns="0" tIns="0" rIns="0" bIns="0" rtlCol="0" anchor="t">
            <a:spAutoFit/>
          </a:bodyPr>
          <a:lstStyle/>
          <a:p>
            <a:pPr marL="0" lvl="1" indent="0" algn="just">
              <a:lnSpc>
                <a:spcPts val="4085"/>
              </a:lnSpc>
              <a:spcBef>
                <a:spcPct val="0"/>
              </a:spcBef>
            </a:pPr>
            <a:r>
              <a:rPr lang="en-US" sz="3142" u="none" strike="noStrike" dirty="0">
                <a:solidFill>
                  <a:srgbClr val="003EA8"/>
                </a:solidFill>
                <a:latin typeface="Noto Sans T Chinese Bold"/>
                <a:ea typeface="Noto Sans T Chinese Bold"/>
              </a:rPr>
              <a:t>       </a:t>
            </a:r>
            <a:r>
              <a:rPr lang="en-US" sz="3142" u="none" strike="noStrike" dirty="0" err="1">
                <a:solidFill>
                  <a:srgbClr val="003EA8"/>
                </a:solidFill>
                <a:latin typeface="Noto Sans T Chinese Bold"/>
                <a:ea typeface="Noto Sans T Chinese Bold"/>
              </a:rPr>
              <a:t>商業問題</a:t>
            </a:r>
            <a:r>
              <a:rPr lang="en-US" sz="3142" u="none" strike="noStrike" dirty="0">
                <a:solidFill>
                  <a:srgbClr val="003EA8"/>
                </a:solidFill>
                <a:latin typeface="Noto Sans T Chinese Bold"/>
                <a:ea typeface="Noto Sans T Chinese Bold"/>
              </a:rPr>
              <a:t>：</a:t>
            </a:r>
          </a:p>
          <a:p>
            <a:pPr marL="0" lvl="1" indent="0" algn="just">
              <a:lnSpc>
                <a:spcPts val="4085"/>
              </a:lnSpc>
              <a:spcBef>
                <a:spcPct val="0"/>
              </a:spcBef>
            </a:pPr>
            <a:r>
              <a:rPr lang="en-US" sz="3142" u="none" strike="noStrike" dirty="0" err="1">
                <a:solidFill>
                  <a:srgbClr val="000000"/>
                </a:solidFill>
                <a:ea typeface="Noto Sans T Chinese Bold"/>
              </a:rPr>
              <a:t>近期阿爾發銀行發現美洲區客戶的流失率逐月增加，然而在各項行銷嘗試後，流失的現象仍未減緩</a:t>
            </a:r>
            <a:r>
              <a:rPr lang="zh-TW" altLang="en-US" sz="3142" u="none" strike="noStrike" dirty="0">
                <a:solidFill>
                  <a:srgbClr val="000000"/>
                </a:solidFill>
                <a:ea typeface="Noto Sans T Chinese Bold"/>
              </a:rPr>
              <a:t>，導致銀行整體的存款水位以及授信額度不斷減少。</a:t>
            </a:r>
            <a:endParaRPr lang="en-US" sz="3142" u="none" strike="noStrike" dirty="0">
              <a:solidFill>
                <a:srgbClr val="000000"/>
              </a:solidFill>
              <a:ea typeface="Noto Sans T Chinese Bold"/>
            </a:endParaRPr>
          </a:p>
          <a:p>
            <a:pPr marL="0" lvl="1" indent="0" algn="just">
              <a:lnSpc>
                <a:spcPts val="4085"/>
              </a:lnSpc>
              <a:spcBef>
                <a:spcPct val="0"/>
              </a:spcBef>
            </a:pPr>
            <a:endParaRPr lang="en-US" sz="3142" u="none" strike="noStrike" dirty="0">
              <a:solidFill>
                <a:srgbClr val="000000"/>
              </a:solidFill>
              <a:ea typeface="Noto Sans T Chinese Bold"/>
            </a:endParaRPr>
          </a:p>
          <a:p>
            <a:pPr marL="0" lvl="1" indent="0" algn="just">
              <a:lnSpc>
                <a:spcPts val="4085"/>
              </a:lnSpc>
              <a:spcBef>
                <a:spcPct val="0"/>
              </a:spcBef>
            </a:pPr>
            <a:endParaRPr lang="en-US" sz="3142" u="none" strike="noStrike" dirty="0">
              <a:solidFill>
                <a:srgbClr val="000000"/>
              </a:solidFill>
              <a:ea typeface="Noto Sans T Chinese Bold"/>
            </a:endParaRPr>
          </a:p>
        </p:txBody>
      </p:sp>
      <p:sp>
        <p:nvSpPr>
          <p:cNvPr id="15" name="Freeform 15"/>
          <p:cNvSpPr/>
          <p:nvPr/>
        </p:nvSpPr>
        <p:spPr>
          <a:xfrm>
            <a:off x="967612" y="3134994"/>
            <a:ext cx="519442" cy="517553"/>
          </a:xfrm>
          <a:custGeom>
            <a:avLst/>
            <a:gdLst/>
            <a:ahLst/>
            <a:cxnLst/>
            <a:rect l="l" t="t" r="r" b="b"/>
            <a:pathLst>
              <a:path w="519442" h="517553">
                <a:moveTo>
                  <a:pt x="0" y="0"/>
                </a:moveTo>
                <a:lnTo>
                  <a:pt x="519442" y="0"/>
                </a:lnTo>
                <a:lnTo>
                  <a:pt x="519442" y="517553"/>
                </a:lnTo>
                <a:lnTo>
                  <a:pt x="0" y="5175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6" name="TextBox 16"/>
          <p:cNvSpPr txBox="1"/>
          <p:nvPr/>
        </p:nvSpPr>
        <p:spPr>
          <a:xfrm>
            <a:off x="1015950" y="6165024"/>
            <a:ext cx="16172024" cy="2075889"/>
          </a:xfrm>
          <a:prstGeom prst="rect">
            <a:avLst/>
          </a:prstGeom>
        </p:spPr>
        <p:txBody>
          <a:bodyPr lIns="0" tIns="0" rIns="0" bIns="0" rtlCol="0" anchor="t">
            <a:spAutoFit/>
          </a:bodyPr>
          <a:lstStyle/>
          <a:p>
            <a:pPr algn="just">
              <a:lnSpc>
                <a:spcPts val="4085"/>
              </a:lnSpc>
            </a:pPr>
            <a:r>
              <a:rPr lang="en-US" sz="3142" dirty="0">
                <a:solidFill>
                  <a:srgbClr val="003EA8"/>
                </a:solidFill>
                <a:latin typeface="Noto Sans T Chinese Bold"/>
              </a:rPr>
              <a:t>       </a:t>
            </a:r>
            <a:r>
              <a:rPr lang="en-US" sz="3142" dirty="0" err="1">
                <a:solidFill>
                  <a:srgbClr val="003EA8"/>
                </a:solidFill>
                <a:ea typeface="Noto Sans T Chinese Bold"/>
              </a:rPr>
              <a:t>分析目的</a:t>
            </a:r>
            <a:r>
              <a:rPr lang="en-US" sz="3142" dirty="0">
                <a:solidFill>
                  <a:srgbClr val="003EA8"/>
                </a:solidFill>
                <a:ea typeface="Noto Sans T Chinese Bold"/>
              </a:rPr>
              <a:t>：</a:t>
            </a:r>
          </a:p>
          <a:p>
            <a:pPr algn="just">
              <a:lnSpc>
                <a:spcPts val="4085"/>
              </a:lnSpc>
            </a:pPr>
            <a:r>
              <a:rPr lang="en-US" sz="3142" dirty="0">
                <a:solidFill>
                  <a:srgbClr val="000000"/>
                </a:solidFill>
                <a:ea typeface="Noto Sans T Chinese Bold"/>
              </a:rPr>
              <a:t>先前數據指出，留存客戶的成本遠低於吸引新客戶，顯示專注於提升客戶留存為更具成本效益的策略。因此</a:t>
            </a:r>
            <a:r>
              <a:rPr lang="en-US" sz="3142" dirty="0">
                <a:solidFill>
                  <a:srgbClr val="C00000"/>
                </a:solidFill>
                <a:ea typeface="Noto Sans T Chinese Bold"/>
              </a:rPr>
              <a:t>本次目標專注在分析現有客戶數據，識別流失機率較高的客戶群特徵，以有效配置行銷預算。</a:t>
            </a:r>
          </a:p>
        </p:txBody>
      </p:sp>
      <p:sp>
        <p:nvSpPr>
          <p:cNvPr id="17" name="Freeform 17"/>
          <p:cNvSpPr/>
          <p:nvPr/>
        </p:nvSpPr>
        <p:spPr>
          <a:xfrm>
            <a:off x="1015950" y="6076359"/>
            <a:ext cx="524164" cy="658197"/>
          </a:xfrm>
          <a:custGeom>
            <a:avLst/>
            <a:gdLst/>
            <a:ahLst/>
            <a:cxnLst/>
            <a:rect l="l" t="t" r="r" b="b"/>
            <a:pathLst>
              <a:path w="524164" h="658197">
                <a:moveTo>
                  <a:pt x="0" y="0"/>
                </a:moveTo>
                <a:lnTo>
                  <a:pt x="524164" y="0"/>
                </a:lnTo>
                <a:lnTo>
                  <a:pt x="524164" y="658197"/>
                </a:lnTo>
                <a:lnTo>
                  <a:pt x="0" y="6581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8" name="Freeform 18"/>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zh-TW" altLang="en-US"/>
          </a:p>
        </p:txBody>
      </p:sp>
      <p:grpSp>
        <p:nvGrpSpPr>
          <p:cNvPr id="3" name="Group 3"/>
          <p:cNvGrpSpPr/>
          <p:nvPr/>
        </p:nvGrpSpPr>
        <p:grpSpPr>
          <a:xfrm>
            <a:off x="905495" y="657204"/>
            <a:ext cx="16445245" cy="1906519"/>
            <a:chOff x="0" y="0"/>
            <a:chExt cx="5999270" cy="695503"/>
          </a:xfrm>
        </p:grpSpPr>
        <p:sp>
          <p:nvSpPr>
            <p:cNvPr id="4" name="Freeform 4"/>
            <p:cNvSpPr/>
            <p:nvPr/>
          </p:nvSpPr>
          <p:spPr>
            <a:xfrm>
              <a:off x="0" y="0"/>
              <a:ext cx="5999270" cy="695503"/>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txBody>
            <a:bodyPr/>
            <a:lstStyle/>
            <a:p>
              <a:endParaRPr lang="zh-TW" altLang="en-US"/>
            </a:p>
          </p:txBody>
        </p:sp>
      </p:grpSp>
      <p:grpSp>
        <p:nvGrpSpPr>
          <p:cNvPr id="5" name="Group 5"/>
          <p:cNvGrpSpPr/>
          <p:nvPr/>
        </p:nvGrpSpPr>
        <p:grpSpPr>
          <a:xfrm>
            <a:off x="921378" y="2919962"/>
            <a:ext cx="16445245" cy="5768744"/>
            <a:chOff x="0" y="0"/>
            <a:chExt cx="5999270" cy="2104453"/>
          </a:xfrm>
        </p:grpSpPr>
        <p:sp>
          <p:nvSpPr>
            <p:cNvPr id="6" name="Freeform 6"/>
            <p:cNvSpPr/>
            <p:nvPr/>
          </p:nvSpPr>
          <p:spPr>
            <a:xfrm>
              <a:off x="0" y="0"/>
              <a:ext cx="5999270" cy="2104453"/>
            </a:xfrm>
            <a:custGeom>
              <a:avLst/>
              <a:gdLst/>
              <a:ahLst/>
              <a:cxnLst/>
              <a:rect l="l" t="t" r="r" b="b"/>
              <a:pathLst>
                <a:path w="5999270" h="2104453">
                  <a:moveTo>
                    <a:pt x="0" y="0"/>
                  </a:moveTo>
                  <a:lnTo>
                    <a:pt x="5999270" y="0"/>
                  </a:lnTo>
                  <a:lnTo>
                    <a:pt x="5999270" y="2104453"/>
                  </a:lnTo>
                  <a:lnTo>
                    <a:pt x="0" y="2104453"/>
                  </a:lnTo>
                  <a:close/>
                </a:path>
              </a:pathLst>
            </a:custGeom>
            <a:solidFill>
              <a:srgbClr val="FFFFFF"/>
            </a:solidFill>
          </p:spPr>
          <p:txBody>
            <a:bodyPr/>
            <a:lstStyle/>
            <a:p>
              <a:endParaRPr lang="zh-TW" altLang="en-US"/>
            </a:p>
          </p:txBody>
        </p:sp>
      </p:grpSp>
      <p:grpSp>
        <p:nvGrpSpPr>
          <p:cNvPr id="7" name="Group 7"/>
          <p:cNvGrpSpPr/>
          <p:nvPr/>
        </p:nvGrpSpPr>
        <p:grpSpPr>
          <a:xfrm>
            <a:off x="9908900" y="3235000"/>
            <a:ext cx="121908" cy="12190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zh-TW" altLang="en-US"/>
            </a:p>
          </p:txBody>
        </p:sp>
      </p:grpSp>
      <p:grpSp>
        <p:nvGrpSpPr>
          <p:cNvPr id="9" name="Group 9"/>
          <p:cNvGrpSpPr/>
          <p:nvPr/>
        </p:nvGrpSpPr>
        <p:grpSpPr>
          <a:xfrm>
            <a:off x="10055579" y="7995212"/>
            <a:ext cx="121908" cy="121908"/>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zh-TW" altLang="en-US"/>
            </a:p>
          </p:txBody>
        </p:sp>
      </p:grpSp>
      <p:sp>
        <p:nvSpPr>
          <p:cNvPr id="11" name="TextBox 11"/>
          <p:cNvSpPr txBox="1"/>
          <p:nvPr/>
        </p:nvSpPr>
        <p:spPr>
          <a:xfrm>
            <a:off x="3343782" y="915172"/>
            <a:ext cx="11600436" cy="1381125"/>
          </a:xfrm>
          <a:prstGeom prst="rect">
            <a:avLst/>
          </a:prstGeom>
        </p:spPr>
        <p:txBody>
          <a:bodyPr lIns="0" tIns="0" rIns="0" bIns="0" rtlCol="0" anchor="t">
            <a:spAutoFit/>
          </a:bodyPr>
          <a:lstStyle/>
          <a:p>
            <a:pPr algn="ctr">
              <a:lnSpc>
                <a:spcPts val="10800"/>
              </a:lnSpc>
            </a:pPr>
            <a:r>
              <a:rPr lang="en-US" sz="9000" dirty="0" err="1">
                <a:solidFill>
                  <a:srgbClr val="003EA8"/>
                </a:solidFill>
                <a:ea typeface="Noto Sans T Chinese Bold"/>
              </a:rPr>
              <a:t>分析框架</a:t>
            </a:r>
            <a:endParaRPr lang="en-US" sz="9000" dirty="0">
              <a:solidFill>
                <a:srgbClr val="003EA8"/>
              </a:solidFill>
              <a:ea typeface="Noto Sans T Chinese Bold"/>
            </a:endParaRPr>
          </a:p>
        </p:txBody>
      </p:sp>
      <p:sp>
        <p:nvSpPr>
          <p:cNvPr id="12" name="Freeform 12"/>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13" name="Group 13"/>
          <p:cNvGrpSpPr/>
          <p:nvPr/>
        </p:nvGrpSpPr>
        <p:grpSpPr>
          <a:xfrm>
            <a:off x="4019574" y="4663323"/>
            <a:ext cx="3086100" cy="1421190"/>
            <a:chOff x="0" y="0"/>
            <a:chExt cx="812800" cy="374305"/>
          </a:xfrm>
        </p:grpSpPr>
        <p:sp>
          <p:nvSpPr>
            <p:cNvPr id="14" name="Freeform 14"/>
            <p:cNvSpPr/>
            <p:nvPr/>
          </p:nvSpPr>
          <p:spPr>
            <a:xfrm>
              <a:off x="0" y="0"/>
              <a:ext cx="812800" cy="374305"/>
            </a:xfrm>
            <a:custGeom>
              <a:avLst/>
              <a:gdLst/>
              <a:ahLst/>
              <a:cxnLst/>
              <a:rect l="l" t="t" r="r" b="b"/>
              <a:pathLst>
                <a:path w="812800" h="374305">
                  <a:moveTo>
                    <a:pt x="12543" y="0"/>
                  </a:moveTo>
                  <a:lnTo>
                    <a:pt x="800257" y="0"/>
                  </a:lnTo>
                  <a:cubicBezTo>
                    <a:pt x="803583" y="0"/>
                    <a:pt x="806774" y="1322"/>
                    <a:pt x="809126" y="3674"/>
                  </a:cubicBezTo>
                  <a:cubicBezTo>
                    <a:pt x="811478" y="6026"/>
                    <a:pt x="812800" y="9217"/>
                    <a:pt x="812800" y="12543"/>
                  </a:cubicBezTo>
                  <a:lnTo>
                    <a:pt x="812800" y="361762"/>
                  </a:lnTo>
                  <a:cubicBezTo>
                    <a:pt x="812800" y="368689"/>
                    <a:pt x="807184" y="374305"/>
                    <a:pt x="800257" y="374305"/>
                  </a:cubicBezTo>
                  <a:lnTo>
                    <a:pt x="12543" y="374305"/>
                  </a:lnTo>
                  <a:cubicBezTo>
                    <a:pt x="9217" y="374305"/>
                    <a:pt x="6026" y="372984"/>
                    <a:pt x="3674" y="370631"/>
                  </a:cubicBezTo>
                  <a:cubicBezTo>
                    <a:pt x="1322" y="368279"/>
                    <a:pt x="0" y="365089"/>
                    <a:pt x="0" y="361762"/>
                  </a:cubicBezTo>
                  <a:lnTo>
                    <a:pt x="0" y="12543"/>
                  </a:lnTo>
                  <a:cubicBezTo>
                    <a:pt x="0" y="9217"/>
                    <a:pt x="1322" y="6026"/>
                    <a:pt x="3674" y="3674"/>
                  </a:cubicBezTo>
                  <a:cubicBezTo>
                    <a:pt x="6026" y="1322"/>
                    <a:pt x="9217" y="0"/>
                    <a:pt x="12543" y="0"/>
                  </a:cubicBezTo>
                  <a:close/>
                </a:path>
              </a:pathLst>
            </a:custGeom>
            <a:solidFill>
              <a:srgbClr val="000000">
                <a:alpha val="0"/>
              </a:srgbClr>
            </a:solidFill>
            <a:ln w="38100" cap="sq">
              <a:solidFill>
                <a:srgbClr val="FF3131"/>
              </a:solidFill>
              <a:prstDash val="dash"/>
              <a:miter/>
            </a:ln>
          </p:spPr>
          <p:txBody>
            <a:bodyPr/>
            <a:lstStyle/>
            <a:p>
              <a:endParaRPr lang="zh-TW" altLang="en-US"/>
            </a:p>
          </p:txBody>
        </p:sp>
        <p:sp>
          <p:nvSpPr>
            <p:cNvPr id="15" name="TextBox 15"/>
            <p:cNvSpPr txBox="1"/>
            <p:nvPr/>
          </p:nvSpPr>
          <p:spPr>
            <a:xfrm>
              <a:off x="0" y="-19050"/>
              <a:ext cx="812800" cy="393355"/>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905495" y="5060231"/>
            <a:ext cx="2758385" cy="608966"/>
          </a:xfrm>
          <a:prstGeom prst="rect">
            <a:avLst/>
          </a:prstGeom>
        </p:spPr>
        <p:txBody>
          <a:bodyPr lIns="0" tIns="0" rIns="0" bIns="0" rtlCol="0" anchor="t">
            <a:spAutoFit/>
          </a:bodyPr>
          <a:lstStyle/>
          <a:p>
            <a:pPr algn="ctr">
              <a:lnSpc>
                <a:spcPts val="4939"/>
              </a:lnSpc>
              <a:spcBef>
                <a:spcPct val="0"/>
              </a:spcBef>
            </a:pPr>
            <a:r>
              <a:rPr lang="en-US" sz="3799" dirty="0" err="1">
                <a:solidFill>
                  <a:srgbClr val="000000"/>
                </a:solidFill>
                <a:ea typeface="Noto Sans T Chinese Bold"/>
              </a:rPr>
              <a:t>流失率</a:t>
            </a:r>
            <a:endParaRPr lang="en-US" sz="3799" dirty="0">
              <a:solidFill>
                <a:srgbClr val="000000"/>
              </a:solidFill>
              <a:ea typeface="Noto Sans T Chinese Bold"/>
            </a:endParaRPr>
          </a:p>
        </p:txBody>
      </p:sp>
      <p:sp>
        <p:nvSpPr>
          <p:cNvPr id="17" name="TextBox 17"/>
          <p:cNvSpPr txBox="1"/>
          <p:nvPr/>
        </p:nvSpPr>
        <p:spPr>
          <a:xfrm>
            <a:off x="3694635" y="5056368"/>
            <a:ext cx="3735979" cy="608966"/>
          </a:xfrm>
          <a:prstGeom prst="rect">
            <a:avLst/>
          </a:prstGeom>
        </p:spPr>
        <p:txBody>
          <a:bodyPr lIns="0" tIns="0" rIns="0" bIns="0" rtlCol="0" anchor="t">
            <a:spAutoFit/>
          </a:bodyPr>
          <a:lstStyle/>
          <a:p>
            <a:pPr algn="ctr">
              <a:lnSpc>
                <a:spcPts val="4939"/>
              </a:lnSpc>
              <a:spcBef>
                <a:spcPct val="0"/>
              </a:spcBef>
            </a:pPr>
            <a:r>
              <a:rPr lang="en-US" sz="3799" dirty="0" err="1">
                <a:solidFill>
                  <a:srgbClr val="000000"/>
                </a:solidFill>
                <a:ea typeface="Noto Sans T Chinese Bold"/>
              </a:rPr>
              <a:t>已流失客戶</a:t>
            </a:r>
            <a:endParaRPr lang="en-US" sz="3799" dirty="0">
              <a:solidFill>
                <a:srgbClr val="000000"/>
              </a:solidFill>
              <a:ea typeface="Noto Sans T Chinese Bold"/>
            </a:endParaRPr>
          </a:p>
        </p:txBody>
      </p:sp>
      <p:sp>
        <p:nvSpPr>
          <p:cNvPr id="18" name="TextBox 18"/>
          <p:cNvSpPr txBox="1"/>
          <p:nvPr/>
        </p:nvSpPr>
        <p:spPr>
          <a:xfrm>
            <a:off x="7500778" y="5060231"/>
            <a:ext cx="3735979" cy="608966"/>
          </a:xfrm>
          <a:prstGeom prst="rect">
            <a:avLst/>
          </a:prstGeom>
        </p:spPr>
        <p:txBody>
          <a:bodyPr lIns="0" tIns="0" rIns="0" bIns="0" rtlCol="0" anchor="t">
            <a:spAutoFit/>
          </a:bodyPr>
          <a:lstStyle/>
          <a:p>
            <a:pPr algn="ctr">
              <a:lnSpc>
                <a:spcPts val="4939"/>
              </a:lnSpc>
              <a:spcBef>
                <a:spcPct val="0"/>
              </a:spcBef>
            </a:pPr>
            <a:r>
              <a:rPr lang="en-US" sz="3799" dirty="0" err="1">
                <a:solidFill>
                  <a:srgbClr val="000000"/>
                </a:solidFill>
                <a:ea typeface="Noto Sans T Chinese Bold"/>
              </a:rPr>
              <a:t>初始客戶總數</a:t>
            </a:r>
            <a:endParaRPr lang="en-US" sz="3799" dirty="0">
              <a:solidFill>
                <a:srgbClr val="000000"/>
              </a:solidFill>
              <a:ea typeface="Noto Sans T Chinese Bold"/>
            </a:endParaRPr>
          </a:p>
        </p:txBody>
      </p:sp>
      <p:sp>
        <p:nvSpPr>
          <p:cNvPr id="19" name="TextBox 19"/>
          <p:cNvSpPr txBox="1"/>
          <p:nvPr/>
        </p:nvSpPr>
        <p:spPr>
          <a:xfrm>
            <a:off x="7105674" y="5060231"/>
            <a:ext cx="790209" cy="608966"/>
          </a:xfrm>
          <a:prstGeom prst="rect">
            <a:avLst/>
          </a:prstGeom>
        </p:spPr>
        <p:txBody>
          <a:bodyPr lIns="0" tIns="0" rIns="0" bIns="0" rtlCol="0" anchor="t">
            <a:spAutoFit/>
          </a:bodyPr>
          <a:lstStyle/>
          <a:p>
            <a:pPr algn="ctr">
              <a:lnSpc>
                <a:spcPts val="4939"/>
              </a:lnSpc>
              <a:spcBef>
                <a:spcPct val="0"/>
              </a:spcBef>
            </a:pPr>
            <a:r>
              <a:rPr lang="en-US" sz="3799">
                <a:solidFill>
                  <a:srgbClr val="000000"/>
                </a:solidFill>
                <a:latin typeface="Noto Sans T Chinese Bold"/>
              </a:rPr>
              <a:t>/</a:t>
            </a:r>
          </a:p>
        </p:txBody>
      </p:sp>
      <p:sp>
        <p:nvSpPr>
          <p:cNvPr id="20" name="TextBox 20"/>
          <p:cNvSpPr txBox="1"/>
          <p:nvPr/>
        </p:nvSpPr>
        <p:spPr>
          <a:xfrm>
            <a:off x="2791400" y="5050385"/>
            <a:ext cx="1379193" cy="608966"/>
          </a:xfrm>
          <a:prstGeom prst="rect">
            <a:avLst/>
          </a:prstGeom>
        </p:spPr>
        <p:txBody>
          <a:bodyPr lIns="0" tIns="0" rIns="0" bIns="0" rtlCol="0" anchor="t">
            <a:spAutoFit/>
          </a:bodyPr>
          <a:lstStyle/>
          <a:p>
            <a:pPr algn="ctr">
              <a:lnSpc>
                <a:spcPts val="4939"/>
              </a:lnSpc>
              <a:spcBef>
                <a:spcPct val="0"/>
              </a:spcBef>
            </a:pPr>
            <a:r>
              <a:rPr lang="en-US" sz="3799">
                <a:solidFill>
                  <a:srgbClr val="000000"/>
                </a:solidFill>
                <a:latin typeface="Noto Sans T Chinese Bold"/>
              </a:rPr>
              <a:t>=</a:t>
            </a:r>
          </a:p>
        </p:txBody>
      </p:sp>
      <p:sp>
        <p:nvSpPr>
          <p:cNvPr id="21" name="Freeform 21"/>
          <p:cNvSpPr/>
          <p:nvPr/>
        </p:nvSpPr>
        <p:spPr>
          <a:xfrm rot="1809881">
            <a:off x="4438886" y="6540550"/>
            <a:ext cx="1166269" cy="329471"/>
          </a:xfrm>
          <a:custGeom>
            <a:avLst/>
            <a:gdLst/>
            <a:ahLst/>
            <a:cxnLst/>
            <a:rect l="l" t="t" r="r" b="b"/>
            <a:pathLst>
              <a:path w="1166269" h="329471">
                <a:moveTo>
                  <a:pt x="0" y="0"/>
                </a:moveTo>
                <a:lnTo>
                  <a:pt x="1166269" y="0"/>
                </a:lnTo>
                <a:lnTo>
                  <a:pt x="1166269" y="329471"/>
                </a:lnTo>
                <a:lnTo>
                  <a:pt x="0" y="329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22" name="TextBox 22"/>
          <p:cNvSpPr txBox="1"/>
          <p:nvPr/>
        </p:nvSpPr>
        <p:spPr>
          <a:xfrm>
            <a:off x="1518809" y="3206425"/>
            <a:ext cx="16090723" cy="458998"/>
          </a:xfrm>
          <a:prstGeom prst="rect">
            <a:avLst/>
          </a:prstGeom>
        </p:spPr>
        <p:txBody>
          <a:bodyPr lIns="0" tIns="0" rIns="0" bIns="0" rtlCol="0" anchor="t">
            <a:spAutoFit/>
          </a:bodyPr>
          <a:lstStyle/>
          <a:p>
            <a:pPr>
              <a:lnSpc>
                <a:spcPts val="3715"/>
              </a:lnSpc>
              <a:spcBef>
                <a:spcPct val="0"/>
              </a:spcBef>
            </a:pPr>
            <a:r>
              <a:rPr lang="en-US" sz="2858" dirty="0" err="1">
                <a:solidFill>
                  <a:srgbClr val="000000"/>
                </a:solidFill>
                <a:ea typeface="Noto Sans T Chinese Bold"/>
              </a:rPr>
              <a:t>目標：分析現有客戶數據，</a:t>
            </a:r>
            <a:r>
              <a:rPr lang="en-US" sz="2858" dirty="0" err="1">
                <a:solidFill>
                  <a:srgbClr val="C00000"/>
                </a:solidFill>
                <a:ea typeface="Noto Sans T Chinese Bold"/>
              </a:rPr>
              <a:t>識別流失機率較高的客戶群特徵</a:t>
            </a:r>
            <a:r>
              <a:rPr lang="en-US" sz="2858" dirty="0" err="1">
                <a:solidFill>
                  <a:srgbClr val="000000"/>
                </a:solidFill>
                <a:ea typeface="Noto Sans T Chinese Bold"/>
              </a:rPr>
              <a:t>，以有效配置行銷預算</a:t>
            </a:r>
            <a:r>
              <a:rPr lang="en-US" sz="2858" dirty="0">
                <a:solidFill>
                  <a:srgbClr val="000000"/>
                </a:solidFill>
                <a:ea typeface="Noto Sans T Chinese Bold"/>
              </a:rPr>
              <a:t>。</a:t>
            </a:r>
          </a:p>
        </p:txBody>
      </p:sp>
      <p:sp>
        <p:nvSpPr>
          <p:cNvPr id="23" name="TextBox 23"/>
          <p:cNvSpPr txBox="1"/>
          <p:nvPr/>
        </p:nvSpPr>
        <p:spPr>
          <a:xfrm>
            <a:off x="5608967" y="6676710"/>
            <a:ext cx="11760534" cy="1308735"/>
          </a:xfrm>
          <a:prstGeom prst="rect">
            <a:avLst/>
          </a:prstGeom>
        </p:spPr>
        <p:txBody>
          <a:bodyPr lIns="0" tIns="0" rIns="0" bIns="0" rtlCol="0" anchor="t">
            <a:spAutoFit/>
          </a:bodyPr>
          <a:lstStyle/>
          <a:p>
            <a:pPr algn="just">
              <a:lnSpc>
                <a:spcPts val="3509"/>
              </a:lnSpc>
            </a:pPr>
            <a:r>
              <a:rPr lang="en-US" sz="2699" dirty="0" err="1">
                <a:solidFill>
                  <a:srgbClr val="000000"/>
                </a:solidFill>
                <a:ea typeface="Noto Sans T Chinese Bold"/>
              </a:rPr>
              <a:t>流失客戶特徵：年齡、性別、居住地區、往來期間、資產規模、持有產品數、是否流失、是否有效會員、信用分數、預估收入</a:t>
            </a:r>
            <a:r>
              <a:rPr lang="en-US" sz="2699" dirty="0">
                <a:solidFill>
                  <a:srgbClr val="000000"/>
                </a:solidFill>
                <a:ea typeface="Noto Sans T Chinese Bold"/>
              </a:rPr>
              <a:t>。</a:t>
            </a:r>
          </a:p>
          <a:p>
            <a:pPr algn="just">
              <a:lnSpc>
                <a:spcPts val="3509"/>
              </a:lnSpc>
              <a:spcBef>
                <a:spcPct val="0"/>
              </a:spcBef>
            </a:pPr>
            <a:endParaRPr lang="en-US" sz="2699" dirty="0">
              <a:solidFill>
                <a:srgbClr val="000000"/>
              </a:solidFill>
              <a:ea typeface="Noto Sans T Chinese Bold"/>
            </a:endParaRPr>
          </a:p>
        </p:txBody>
      </p:sp>
      <p:sp>
        <p:nvSpPr>
          <p:cNvPr id="24" name="Freeform 24"/>
          <p:cNvSpPr/>
          <p:nvPr/>
        </p:nvSpPr>
        <p:spPr>
          <a:xfrm>
            <a:off x="12765761" y="8807444"/>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25" name="Group 25"/>
          <p:cNvGrpSpPr/>
          <p:nvPr/>
        </p:nvGrpSpPr>
        <p:grpSpPr>
          <a:xfrm>
            <a:off x="895970" y="9369419"/>
            <a:ext cx="3539104" cy="617207"/>
            <a:chOff x="0" y="0"/>
            <a:chExt cx="4718805" cy="822943"/>
          </a:xfrm>
        </p:grpSpPr>
        <p:grpSp>
          <p:nvGrpSpPr>
            <p:cNvPr id="26" name="Group 26"/>
            <p:cNvGrpSpPr/>
            <p:nvPr/>
          </p:nvGrpSpPr>
          <p:grpSpPr>
            <a:xfrm>
              <a:off x="0" y="0"/>
              <a:ext cx="4718805" cy="822943"/>
              <a:chOff x="0" y="0"/>
              <a:chExt cx="1291075" cy="225159"/>
            </a:xfrm>
          </p:grpSpPr>
          <p:sp>
            <p:nvSpPr>
              <p:cNvPr id="27" name="Freeform 27"/>
              <p:cNvSpPr/>
              <p:nvPr/>
            </p:nvSpPr>
            <p:spPr>
              <a:xfrm>
                <a:off x="0" y="0"/>
                <a:ext cx="1291075" cy="225159"/>
              </a:xfrm>
              <a:custGeom>
                <a:avLst/>
                <a:gdLst/>
                <a:ahLst/>
                <a:cxnLst/>
                <a:rect l="l" t="t" r="r" b="b"/>
                <a:pathLst>
                  <a:path w="1291075" h="225159">
                    <a:moveTo>
                      <a:pt x="0" y="0"/>
                    </a:moveTo>
                    <a:lnTo>
                      <a:pt x="1291075" y="0"/>
                    </a:lnTo>
                    <a:lnTo>
                      <a:pt x="1291075" y="225159"/>
                    </a:lnTo>
                    <a:lnTo>
                      <a:pt x="0" y="225159"/>
                    </a:lnTo>
                    <a:close/>
                  </a:path>
                </a:pathLst>
              </a:custGeom>
              <a:solidFill>
                <a:srgbClr val="FFFFFF"/>
              </a:solidFill>
            </p:spPr>
            <p:txBody>
              <a:bodyPr/>
              <a:lstStyle/>
              <a:p>
                <a:endParaRPr lang="zh-TW" altLang="en-US"/>
              </a:p>
            </p:txBody>
          </p:sp>
        </p:grpSp>
        <p:sp>
          <p:nvSpPr>
            <p:cNvPr id="28" name="TextBox 28"/>
            <p:cNvSpPr txBox="1"/>
            <p:nvPr/>
          </p:nvSpPr>
          <p:spPr>
            <a:xfrm>
              <a:off x="307158" y="150275"/>
              <a:ext cx="4104490" cy="484293"/>
            </a:xfrm>
            <a:prstGeom prst="rect">
              <a:avLst/>
            </a:prstGeom>
          </p:spPr>
          <p:txBody>
            <a:bodyPr lIns="0" tIns="0" rIns="0" bIns="0" rtlCol="0" anchor="t">
              <a:spAutoFit/>
            </a:bodyPr>
            <a:lstStyle/>
            <a:p>
              <a:pPr algn="ctr">
                <a:lnSpc>
                  <a:spcPts val="3079"/>
                </a:lnSpc>
              </a:pPr>
              <a:r>
                <a:rPr lang="en-US" sz="2199" u="sng">
                  <a:solidFill>
                    <a:srgbClr val="003EA8"/>
                  </a:solidFill>
                  <a:ea typeface="Noto Sans T Chinese"/>
                  <a:hlinkClick r:id="rId8" action="ppaction://hlinksldjump"/>
                </a:rPr>
                <a:t>返回議程頁面</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zh-TW" altLang="en-US"/>
          </a:p>
        </p:txBody>
      </p:sp>
      <p:grpSp>
        <p:nvGrpSpPr>
          <p:cNvPr id="3" name="Group 3"/>
          <p:cNvGrpSpPr/>
          <p:nvPr/>
        </p:nvGrpSpPr>
        <p:grpSpPr>
          <a:xfrm>
            <a:off x="895970" y="657204"/>
            <a:ext cx="16471451" cy="1906519"/>
            <a:chOff x="0" y="0"/>
            <a:chExt cx="6008830" cy="695503"/>
          </a:xfrm>
        </p:grpSpPr>
        <p:sp>
          <p:nvSpPr>
            <p:cNvPr id="4" name="Freeform 4"/>
            <p:cNvSpPr/>
            <p:nvPr/>
          </p:nvSpPr>
          <p:spPr>
            <a:xfrm>
              <a:off x="0" y="0"/>
              <a:ext cx="6008830" cy="695503"/>
            </a:xfrm>
            <a:custGeom>
              <a:avLst/>
              <a:gdLst/>
              <a:ahLst/>
              <a:cxnLst/>
              <a:rect l="l" t="t" r="r" b="b"/>
              <a:pathLst>
                <a:path w="6008830" h="695503">
                  <a:moveTo>
                    <a:pt x="0" y="0"/>
                  </a:moveTo>
                  <a:lnTo>
                    <a:pt x="6008830" y="0"/>
                  </a:lnTo>
                  <a:lnTo>
                    <a:pt x="6008830" y="695503"/>
                  </a:lnTo>
                  <a:lnTo>
                    <a:pt x="0" y="695503"/>
                  </a:lnTo>
                  <a:close/>
                </a:path>
              </a:pathLst>
            </a:custGeom>
            <a:solidFill>
              <a:srgbClr val="FFFFFF"/>
            </a:solidFill>
          </p:spPr>
          <p:txBody>
            <a:bodyPr/>
            <a:lstStyle/>
            <a:p>
              <a:endParaRPr lang="zh-TW" altLang="en-US"/>
            </a:p>
          </p:txBody>
        </p:sp>
      </p:grpSp>
      <p:grpSp>
        <p:nvGrpSpPr>
          <p:cNvPr id="5" name="Group 5"/>
          <p:cNvGrpSpPr/>
          <p:nvPr/>
        </p:nvGrpSpPr>
        <p:grpSpPr>
          <a:xfrm>
            <a:off x="245718" y="2769601"/>
            <a:ext cx="121908" cy="12190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zh-TW" altLang="en-US"/>
            </a:p>
          </p:txBody>
        </p:sp>
      </p:grpSp>
      <p:grpSp>
        <p:nvGrpSpPr>
          <p:cNvPr id="7" name="Group 7"/>
          <p:cNvGrpSpPr/>
          <p:nvPr/>
        </p:nvGrpSpPr>
        <p:grpSpPr>
          <a:xfrm>
            <a:off x="10055579" y="7995212"/>
            <a:ext cx="121908" cy="12190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zh-TW" altLang="en-US"/>
            </a:p>
          </p:txBody>
        </p:sp>
      </p:grpSp>
      <p:sp>
        <p:nvSpPr>
          <p:cNvPr id="9" name="Freeform 9"/>
          <p:cNvSpPr/>
          <p:nvPr/>
        </p:nvSpPr>
        <p:spPr>
          <a:xfrm rot="-550645">
            <a:off x="-1776492" y="-242501"/>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10" name="Group 10"/>
          <p:cNvGrpSpPr/>
          <p:nvPr/>
        </p:nvGrpSpPr>
        <p:grpSpPr>
          <a:xfrm>
            <a:off x="245718" y="2769601"/>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zh-TW" altLang="en-US"/>
            </a:p>
          </p:txBody>
        </p:sp>
      </p:grpSp>
      <p:grpSp>
        <p:nvGrpSpPr>
          <p:cNvPr id="12" name="Group 12"/>
          <p:cNvGrpSpPr/>
          <p:nvPr/>
        </p:nvGrpSpPr>
        <p:grpSpPr>
          <a:xfrm>
            <a:off x="10055579" y="7995212"/>
            <a:ext cx="121908" cy="121908"/>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zh-TW" altLang="en-US"/>
            </a:p>
          </p:txBody>
        </p:sp>
      </p:grpSp>
      <p:grpSp>
        <p:nvGrpSpPr>
          <p:cNvPr id="14" name="Group 14"/>
          <p:cNvGrpSpPr/>
          <p:nvPr/>
        </p:nvGrpSpPr>
        <p:grpSpPr>
          <a:xfrm>
            <a:off x="245718" y="2769601"/>
            <a:ext cx="121908" cy="121908"/>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zh-TW" altLang="en-US"/>
            </a:p>
          </p:txBody>
        </p:sp>
      </p:grpSp>
      <p:grpSp>
        <p:nvGrpSpPr>
          <p:cNvPr id="16" name="Group 16"/>
          <p:cNvGrpSpPr/>
          <p:nvPr/>
        </p:nvGrpSpPr>
        <p:grpSpPr>
          <a:xfrm>
            <a:off x="10055579" y="7995212"/>
            <a:ext cx="121908" cy="121908"/>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zh-TW" altLang="en-US"/>
            </a:p>
          </p:txBody>
        </p:sp>
      </p:grpSp>
      <p:grpSp>
        <p:nvGrpSpPr>
          <p:cNvPr id="18" name="Group 18"/>
          <p:cNvGrpSpPr/>
          <p:nvPr/>
        </p:nvGrpSpPr>
        <p:grpSpPr>
          <a:xfrm>
            <a:off x="895970" y="2901034"/>
            <a:ext cx="8394841" cy="5814855"/>
            <a:chOff x="0" y="0"/>
            <a:chExt cx="3062461" cy="2121275"/>
          </a:xfrm>
        </p:grpSpPr>
        <p:sp>
          <p:nvSpPr>
            <p:cNvPr id="19" name="Freeform 19"/>
            <p:cNvSpPr/>
            <p:nvPr/>
          </p:nvSpPr>
          <p:spPr>
            <a:xfrm>
              <a:off x="0" y="0"/>
              <a:ext cx="3062461" cy="2121275"/>
            </a:xfrm>
            <a:custGeom>
              <a:avLst/>
              <a:gdLst/>
              <a:ahLst/>
              <a:cxnLst/>
              <a:rect l="l" t="t" r="r" b="b"/>
              <a:pathLst>
                <a:path w="3062461" h="2121275">
                  <a:moveTo>
                    <a:pt x="0" y="0"/>
                  </a:moveTo>
                  <a:lnTo>
                    <a:pt x="3062461" y="0"/>
                  </a:lnTo>
                  <a:lnTo>
                    <a:pt x="3062461" y="2121275"/>
                  </a:lnTo>
                  <a:lnTo>
                    <a:pt x="0" y="2121275"/>
                  </a:lnTo>
                  <a:close/>
                </a:path>
              </a:pathLst>
            </a:custGeom>
            <a:solidFill>
              <a:srgbClr val="FFFFFF"/>
            </a:solidFill>
          </p:spPr>
          <p:txBody>
            <a:bodyPr/>
            <a:lstStyle/>
            <a:p>
              <a:endParaRPr lang="zh-TW" altLang="en-US"/>
            </a:p>
          </p:txBody>
        </p:sp>
      </p:grpSp>
      <p:sp>
        <p:nvSpPr>
          <p:cNvPr id="20" name="TextBox 20"/>
          <p:cNvSpPr txBox="1"/>
          <p:nvPr/>
        </p:nvSpPr>
        <p:spPr>
          <a:xfrm>
            <a:off x="886445" y="3160060"/>
            <a:ext cx="8267799" cy="1137556"/>
          </a:xfrm>
          <a:prstGeom prst="rect">
            <a:avLst/>
          </a:prstGeom>
        </p:spPr>
        <p:txBody>
          <a:bodyPr lIns="0" tIns="0" rIns="0" bIns="0" rtlCol="0" anchor="t">
            <a:spAutoFit/>
          </a:bodyPr>
          <a:lstStyle/>
          <a:p>
            <a:pPr marL="496569" lvl="1" indent="-248284">
              <a:lnSpc>
                <a:spcPts val="2989"/>
              </a:lnSpc>
              <a:buFont typeface="Arial"/>
              <a:buChar char="•"/>
            </a:pPr>
            <a:r>
              <a:rPr lang="en-US" sz="2299" dirty="0" err="1">
                <a:solidFill>
                  <a:srgbClr val="000000"/>
                </a:solidFill>
                <a:latin typeface="Noto Sans T Chinese Bold" panose="02020500000000000000" charset="-120"/>
                <a:ea typeface="Noto Sans T Chinese Bold" panose="02020500000000000000" charset="-120"/>
              </a:rPr>
              <a:t>假設</a:t>
            </a:r>
            <a:r>
              <a:rPr lang="en-US" sz="2299" dirty="0">
                <a:solidFill>
                  <a:srgbClr val="000000"/>
                </a:solidFill>
                <a:latin typeface="Noto Sans T Chinese Bold" panose="02020500000000000000" charset="-120"/>
                <a:ea typeface="Noto Sans T Chinese Bold" panose="02020500000000000000" charset="-120"/>
              </a:rPr>
              <a:t>：</a:t>
            </a:r>
            <a:r>
              <a:rPr lang="zh-TW" altLang="en-US" sz="2299" dirty="0">
                <a:solidFill>
                  <a:srgbClr val="000000"/>
                </a:solidFill>
                <a:latin typeface="Noto Sans T Chinese Bold" panose="02020500000000000000" charset="-120"/>
                <a:ea typeface="Noto Sans T Chinese Bold" panose="02020500000000000000" charset="-120"/>
              </a:rPr>
              <a:t>性別與年齡可能對客戶的金融產品選擇和交易行為產生影響。如果銀行在行銷或服務策略上未能充分滿足這些特定客群的需求，則可能導致這部分客戶的流失率升高。</a:t>
            </a:r>
            <a:r>
              <a:rPr lang="zh-TW" altLang="en-US" sz="2400" b="0" i="0" dirty="0">
                <a:solidFill>
                  <a:srgbClr val="ECECEC"/>
                </a:solidFill>
                <a:effectLst/>
                <a:latin typeface="Noto Sans T Chinese Bold" panose="02020500000000000000" charset="-120"/>
                <a:ea typeface="Noto Sans T Chinese Bold" panose="02020500000000000000" charset="-120"/>
              </a:rPr>
              <a:t>。</a:t>
            </a:r>
            <a:endParaRPr lang="en-US" sz="2299" dirty="0">
              <a:solidFill>
                <a:srgbClr val="000000"/>
              </a:solidFill>
              <a:latin typeface="Noto Sans T Chinese Bold" panose="02020500000000000000" charset="-120"/>
              <a:ea typeface="Noto Sans T Chinese Bold" panose="02020500000000000000" charset="-120"/>
            </a:endParaRPr>
          </a:p>
        </p:txBody>
      </p:sp>
      <p:sp>
        <p:nvSpPr>
          <p:cNvPr id="21" name="TextBox 21"/>
          <p:cNvSpPr txBox="1"/>
          <p:nvPr/>
        </p:nvSpPr>
        <p:spPr>
          <a:xfrm>
            <a:off x="886445" y="4617550"/>
            <a:ext cx="8235726" cy="358881"/>
          </a:xfrm>
          <a:prstGeom prst="rect">
            <a:avLst/>
          </a:prstGeom>
        </p:spPr>
        <p:txBody>
          <a:bodyPr lIns="0" tIns="0" rIns="0" bIns="0" rtlCol="0" anchor="t">
            <a:spAutoFit/>
          </a:bodyPr>
          <a:lstStyle/>
          <a:p>
            <a:pPr marL="496569" lvl="1" indent="-248284">
              <a:lnSpc>
                <a:spcPts val="2989"/>
              </a:lnSpc>
              <a:buFont typeface="Arial"/>
              <a:buChar char="•"/>
            </a:pPr>
            <a:r>
              <a:rPr lang="en-US" sz="2299" dirty="0" err="1">
                <a:solidFill>
                  <a:srgbClr val="000000"/>
                </a:solidFill>
                <a:latin typeface="Noto Sans T Chinese Bold" panose="02020500000000000000" charset="-120"/>
                <a:ea typeface="Noto Sans T Chinese Bold" panose="02020500000000000000" charset="-120"/>
              </a:rPr>
              <a:t>使用變數：性別、年齡、是否流失</a:t>
            </a:r>
            <a:endParaRPr lang="en-US" sz="2299" dirty="0">
              <a:solidFill>
                <a:srgbClr val="000000"/>
              </a:solidFill>
              <a:latin typeface="Noto Sans T Chinese Bold" panose="02020500000000000000" charset="-120"/>
              <a:ea typeface="Noto Sans T Chinese Bold" panose="02020500000000000000" charset="-120"/>
            </a:endParaRPr>
          </a:p>
        </p:txBody>
      </p:sp>
      <p:sp>
        <p:nvSpPr>
          <p:cNvPr id="22" name="TextBox 22"/>
          <p:cNvSpPr txBox="1"/>
          <p:nvPr/>
        </p:nvSpPr>
        <p:spPr>
          <a:xfrm>
            <a:off x="886445" y="5589264"/>
            <a:ext cx="8235726" cy="1135824"/>
          </a:xfrm>
          <a:prstGeom prst="rect">
            <a:avLst/>
          </a:prstGeom>
        </p:spPr>
        <p:txBody>
          <a:bodyPr lIns="0" tIns="0" rIns="0" bIns="0" rtlCol="0" anchor="t">
            <a:spAutoFit/>
          </a:bodyPr>
          <a:lstStyle/>
          <a:p>
            <a:pPr marL="496569" lvl="1" indent="-248284">
              <a:lnSpc>
                <a:spcPts val="2989"/>
              </a:lnSpc>
              <a:buFont typeface="Arial"/>
              <a:buChar char="•"/>
            </a:pPr>
            <a:r>
              <a:rPr lang="en-US" sz="2299" dirty="0" err="1">
                <a:solidFill>
                  <a:srgbClr val="000000"/>
                </a:solidFill>
                <a:latin typeface="Noto Sans T Chinese Bold" panose="02020500000000000000" charset="-120"/>
                <a:ea typeface="Noto Sans T Chinese Bold" panose="02020500000000000000" charset="-120"/>
              </a:rPr>
              <a:t>驗證流程：首先依性別進行分類</a:t>
            </a:r>
            <a:r>
              <a:rPr lang="en-US" sz="2299" dirty="0">
                <a:solidFill>
                  <a:srgbClr val="000000"/>
                </a:solidFill>
                <a:latin typeface="Noto Sans T Chinese Bold" panose="02020500000000000000" charset="-120"/>
                <a:ea typeface="Noto Sans T Chinese Bold" panose="02020500000000000000" charset="-120"/>
              </a:rPr>
              <a:t>，</a:t>
            </a:r>
            <a:r>
              <a:rPr lang="zh-TW" altLang="en-US" sz="2299" dirty="0">
                <a:solidFill>
                  <a:srgbClr val="000000"/>
                </a:solidFill>
                <a:latin typeface="Noto Sans T Chinese Bold" panose="02020500000000000000" charset="-120"/>
                <a:ea typeface="Noto Sans T Chinese Bold" panose="02020500000000000000" charset="-120"/>
              </a:rPr>
              <a:t>再以</a:t>
            </a:r>
            <a:r>
              <a:rPr lang="en-US" sz="2299" dirty="0" err="1">
                <a:solidFill>
                  <a:srgbClr val="000000"/>
                </a:solidFill>
                <a:latin typeface="Noto Sans T Chinese Bold" panose="02020500000000000000" charset="-120"/>
                <a:ea typeface="Noto Sans T Chinese Bold" panose="02020500000000000000" charset="-120"/>
              </a:rPr>
              <a:t>年齡四分位數進一步細分，以計算</a:t>
            </a:r>
            <a:r>
              <a:rPr lang="zh-TW" altLang="en-US" sz="2299" dirty="0">
                <a:solidFill>
                  <a:srgbClr val="000000"/>
                </a:solidFill>
                <a:latin typeface="Noto Sans T Chinese Bold" panose="02020500000000000000" charset="-120"/>
                <a:ea typeface="Noto Sans T Chinese Bold" panose="02020500000000000000" charset="-120"/>
              </a:rPr>
              <a:t>各組的</a:t>
            </a:r>
            <a:r>
              <a:rPr lang="en-US" sz="2299" dirty="0" err="1">
                <a:solidFill>
                  <a:srgbClr val="000000"/>
                </a:solidFill>
                <a:latin typeface="Noto Sans T Chinese Bold" panose="02020500000000000000" charset="-120"/>
                <a:ea typeface="Noto Sans T Chinese Bold" panose="02020500000000000000" charset="-120"/>
              </a:rPr>
              <a:t>流失率</a:t>
            </a:r>
            <a:r>
              <a:rPr lang="en-US" sz="2299" dirty="0">
                <a:solidFill>
                  <a:srgbClr val="000000"/>
                </a:solidFill>
                <a:latin typeface="Noto Sans T Chinese Bold" panose="02020500000000000000" charset="-120"/>
                <a:ea typeface="Noto Sans T Chinese Bold" panose="02020500000000000000" charset="-120"/>
              </a:rPr>
              <a:t>。</a:t>
            </a:r>
          </a:p>
          <a:p>
            <a:pPr algn="just">
              <a:lnSpc>
                <a:spcPts val="2989"/>
              </a:lnSpc>
            </a:pPr>
            <a:endParaRPr lang="en-US" sz="2299" dirty="0">
              <a:solidFill>
                <a:srgbClr val="000000"/>
              </a:solidFill>
              <a:ea typeface="Noto Sans T Chinese Bold"/>
            </a:endParaRPr>
          </a:p>
        </p:txBody>
      </p:sp>
      <p:sp>
        <p:nvSpPr>
          <p:cNvPr id="23" name="TextBox 23"/>
          <p:cNvSpPr txBox="1"/>
          <p:nvPr/>
        </p:nvSpPr>
        <p:spPr>
          <a:xfrm>
            <a:off x="886445" y="7036429"/>
            <a:ext cx="8248030" cy="1513043"/>
          </a:xfrm>
          <a:prstGeom prst="rect">
            <a:avLst/>
          </a:prstGeom>
        </p:spPr>
        <p:txBody>
          <a:bodyPr lIns="0" tIns="0" rIns="0" bIns="0" rtlCol="0" anchor="t">
            <a:spAutoFit/>
          </a:bodyPr>
          <a:lstStyle/>
          <a:p>
            <a:pPr marL="496569" lvl="1" indent="-248284">
              <a:lnSpc>
                <a:spcPts val="2989"/>
              </a:lnSpc>
              <a:buFont typeface="Arial"/>
              <a:buChar char="•"/>
            </a:pPr>
            <a:r>
              <a:rPr lang="en-US" sz="2299" dirty="0">
                <a:solidFill>
                  <a:srgbClr val="000000"/>
                </a:solidFill>
                <a:latin typeface="Noto Sans T Chinese Bold" panose="02020500000000000000" charset="-120"/>
                <a:ea typeface="Noto Sans T Chinese Bold" panose="02020500000000000000" charset="-120"/>
              </a:rPr>
              <a:t>驗證結果：女性的流失率為25.1%，為男性的1.5倍。進一步以年齡細分，發現年齡位於第四組的女性其流失率高達51.1%，是其他組別平均的3.1倍。</a:t>
            </a:r>
          </a:p>
          <a:p>
            <a:pPr algn="just">
              <a:lnSpc>
                <a:spcPts val="2989"/>
              </a:lnSpc>
            </a:pPr>
            <a:endParaRPr lang="en-US" sz="2299" dirty="0">
              <a:solidFill>
                <a:srgbClr val="000000"/>
              </a:solidFill>
              <a:latin typeface="Noto Sans T Chinese Bold"/>
              <a:ea typeface="Noto Sans T Chinese Bold"/>
            </a:endParaRPr>
          </a:p>
        </p:txBody>
      </p:sp>
      <p:sp>
        <p:nvSpPr>
          <p:cNvPr id="24" name="TextBox 24"/>
          <p:cNvSpPr txBox="1"/>
          <p:nvPr/>
        </p:nvSpPr>
        <p:spPr>
          <a:xfrm>
            <a:off x="1057502" y="867514"/>
            <a:ext cx="16212536" cy="1564531"/>
          </a:xfrm>
          <a:prstGeom prst="rect">
            <a:avLst/>
          </a:prstGeom>
        </p:spPr>
        <p:txBody>
          <a:bodyPr lIns="0" tIns="0" rIns="0" bIns="0" rtlCol="0" anchor="t">
            <a:spAutoFit/>
          </a:bodyPr>
          <a:lstStyle/>
          <a:p>
            <a:pPr algn="just">
              <a:lnSpc>
                <a:spcPts val="6120"/>
              </a:lnSpc>
            </a:pPr>
            <a:r>
              <a:rPr lang="en-US" sz="5100" dirty="0">
                <a:solidFill>
                  <a:srgbClr val="003EA8"/>
                </a:solidFill>
                <a:latin typeface="Noto Sans T Chinese Bold"/>
                <a:ea typeface="Noto Sans T Chinese Bold"/>
              </a:rPr>
              <a:t>女性客戶的流失率為25%，是男性客戶的1.5倍，其流失主要來自於高年齡的客戶。</a:t>
            </a:r>
          </a:p>
        </p:txBody>
      </p:sp>
      <p:grpSp>
        <p:nvGrpSpPr>
          <p:cNvPr id="25" name="Group 25"/>
          <p:cNvGrpSpPr/>
          <p:nvPr/>
        </p:nvGrpSpPr>
        <p:grpSpPr>
          <a:xfrm>
            <a:off x="895970" y="9369419"/>
            <a:ext cx="3539104" cy="617207"/>
            <a:chOff x="0" y="0"/>
            <a:chExt cx="4718805" cy="822943"/>
          </a:xfrm>
        </p:grpSpPr>
        <p:grpSp>
          <p:nvGrpSpPr>
            <p:cNvPr id="26" name="Group 26"/>
            <p:cNvGrpSpPr/>
            <p:nvPr/>
          </p:nvGrpSpPr>
          <p:grpSpPr>
            <a:xfrm>
              <a:off x="0" y="0"/>
              <a:ext cx="4718805" cy="822943"/>
              <a:chOff x="0" y="0"/>
              <a:chExt cx="1291075" cy="225159"/>
            </a:xfrm>
          </p:grpSpPr>
          <p:sp>
            <p:nvSpPr>
              <p:cNvPr id="27" name="Freeform 27"/>
              <p:cNvSpPr/>
              <p:nvPr/>
            </p:nvSpPr>
            <p:spPr>
              <a:xfrm>
                <a:off x="0" y="0"/>
                <a:ext cx="1291075" cy="225159"/>
              </a:xfrm>
              <a:custGeom>
                <a:avLst/>
                <a:gdLst/>
                <a:ahLst/>
                <a:cxnLst/>
                <a:rect l="l" t="t" r="r" b="b"/>
                <a:pathLst>
                  <a:path w="1291075" h="225159">
                    <a:moveTo>
                      <a:pt x="0" y="0"/>
                    </a:moveTo>
                    <a:lnTo>
                      <a:pt x="1291075" y="0"/>
                    </a:lnTo>
                    <a:lnTo>
                      <a:pt x="1291075" y="225159"/>
                    </a:lnTo>
                    <a:lnTo>
                      <a:pt x="0" y="225159"/>
                    </a:lnTo>
                    <a:close/>
                  </a:path>
                </a:pathLst>
              </a:custGeom>
              <a:solidFill>
                <a:srgbClr val="FFFFFF"/>
              </a:solidFill>
            </p:spPr>
            <p:txBody>
              <a:bodyPr/>
              <a:lstStyle/>
              <a:p>
                <a:endParaRPr lang="zh-TW" altLang="en-US"/>
              </a:p>
            </p:txBody>
          </p:sp>
        </p:grpSp>
        <p:sp>
          <p:nvSpPr>
            <p:cNvPr id="28" name="TextBox 28"/>
            <p:cNvSpPr txBox="1"/>
            <p:nvPr/>
          </p:nvSpPr>
          <p:spPr>
            <a:xfrm>
              <a:off x="307158" y="150275"/>
              <a:ext cx="4104490" cy="484293"/>
            </a:xfrm>
            <a:prstGeom prst="rect">
              <a:avLst/>
            </a:prstGeom>
          </p:spPr>
          <p:txBody>
            <a:bodyPr lIns="0" tIns="0" rIns="0" bIns="0" rtlCol="0" anchor="t">
              <a:spAutoFit/>
            </a:bodyPr>
            <a:lstStyle/>
            <a:p>
              <a:pPr algn="ctr">
                <a:lnSpc>
                  <a:spcPts val="3079"/>
                </a:lnSpc>
              </a:pPr>
              <a:r>
                <a:rPr lang="en-US" sz="2199" u="sng">
                  <a:solidFill>
                    <a:srgbClr val="003EA8"/>
                  </a:solidFill>
                  <a:ea typeface="Noto Sans T Chinese"/>
                  <a:hlinkClick r:id="rId6" action="ppaction://hlinksldjump"/>
                </a:rPr>
                <a:t>返回議程頁面</a:t>
              </a:r>
            </a:p>
          </p:txBody>
        </p:sp>
      </p:grpSp>
      <p:grpSp>
        <p:nvGrpSpPr>
          <p:cNvPr id="29" name="Group 29"/>
          <p:cNvGrpSpPr/>
          <p:nvPr/>
        </p:nvGrpSpPr>
        <p:grpSpPr>
          <a:xfrm>
            <a:off x="9631102" y="2901034"/>
            <a:ext cx="7736320" cy="7095118"/>
            <a:chOff x="0" y="0"/>
            <a:chExt cx="2822230" cy="2588318"/>
          </a:xfrm>
        </p:grpSpPr>
        <p:sp>
          <p:nvSpPr>
            <p:cNvPr id="30" name="Freeform 30"/>
            <p:cNvSpPr/>
            <p:nvPr/>
          </p:nvSpPr>
          <p:spPr>
            <a:xfrm>
              <a:off x="0" y="0"/>
              <a:ext cx="2822230" cy="2588318"/>
            </a:xfrm>
            <a:custGeom>
              <a:avLst/>
              <a:gdLst/>
              <a:ahLst/>
              <a:cxnLst/>
              <a:rect l="l" t="t" r="r" b="b"/>
              <a:pathLst>
                <a:path w="2822230" h="2588318">
                  <a:moveTo>
                    <a:pt x="0" y="0"/>
                  </a:moveTo>
                  <a:lnTo>
                    <a:pt x="2822230" y="0"/>
                  </a:lnTo>
                  <a:lnTo>
                    <a:pt x="2822230" y="2588318"/>
                  </a:lnTo>
                  <a:lnTo>
                    <a:pt x="0" y="2588318"/>
                  </a:lnTo>
                  <a:close/>
                </a:path>
              </a:pathLst>
            </a:custGeom>
            <a:solidFill>
              <a:srgbClr val="FFFFFF"/>
            </a:solidFill>
          </p:spPr>
          <p:txBody>
            <a:bodyPr/>
            <a:lstStyle/>
            <a:p>
              <a:endParaRPr lang="zh-TW" altLang="en-US"/>
            </a:p>
          </p:txBody>
        </p:sp>
      </p:grpSp>
      <p:sp>
        <p:nvSpPr>
          <p:cNvPr id="31" name="AutoShape 31"/>
          <p:cNvSpPr/>
          <p:nvPr/>
        </p:nvSpPr>
        <p:spPr>
          <a:xfrm flipV="1">
            <a:off x="11865591" y="2911535"/>
            <a:ext cx="0" cy="7095118"/>
          </a:xfrm>
          <a:prstGeom prst="line">
            <a:avLst/>
          </a:prstGeom>
          <a:ln w="25400" cap="flat">
            <a:solidFill>
              <a:srgbClr val="CCCCCC"/>
            </a:solidFill>
            <a:prstDash val="solid"/>
            <a:headEnd type="none" w="sm" len="sm"/>
            <a:tailEnd type="none" w="sm" len="sm"/>
          </a:ln>
        </p:spPr>
        <p:txBody>
          <a:bodyPr/>
          <a:lstStyle/>
          <a:p>
            <a:endParaRPr lang="zh-TW" altLang="en-US"/>
          </a:p>
        </p:txBody>
      </p:sp>
      <p:graphicFrame>
        <p:nvGraphicFramePr>
          <p:cNvPr id="32" name="圖表 31">
            <a:extLst>
              <a:ext uri="{FF2B5EF4-FFF2-40B4-BE49-F238E27FC236}">
                <a16:creationId xmlns:a16="http://schemas.microsoft.com/office/drawing/2014/main" id="{D344EBE8-9BC8-D340-D32D-7A23250DDAF0}"/>
              </a:ext>
            </a:extLst>
          </p:cNvPr>
          <p:cNvGraphicFramePr>
            <a:graphicFrameLocks/>
          </p:cNvGraphicFramePr>
          <p:nvPr>
            <p:extLst>
              <p:ext uri="{D42A27DB-BD31-4B8C-83A1-F6EECF244321}">
                <p14:modId xmlns:p14="http://schemas.microsoft.com/office/powerpoint/2010/main" val="613324781"/>
              </p:ext>
            </p:extLst>
          </p:nvPr>
        </p:nvGraphicFramePr>
        <p:xfrm>
          <a:off x="12267550" y="3001630"/>
          <a:ext cx="4851945" cy="334005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3" name="圖表 32">
            <a:extLst>
              <a:ext uri="{FF2B5EF4-FFF2-40B4-BE49-F238E27FC236}">
                <a16:creationId xmlns:a16="http://schemas.microsoft.com/office/drawing/2014/main" id="{27588E84-883A-EE0B-1895-603D5D5067B0}"/>
              </a:ext>
            </a:extLst>
          </p:cNvPr>
          <p:cNvGraphicFramePr>
            <a:graphicFrameLocks/>
          </p:cNvGraphicFramePr>
          <p:nvPr>
            <p:extLst>
              <p:ext uri="{D42A27DB-BD31-4B8C-83A1-F6EECF244321}">
                <p14:modId xmlns:p14="http://schemas.microsoft.com/office/powerpoint/2010/main" val="2435439852"/>
              </p:ext>
            </p:extLst>
          </p:nvPr>
        </p:nvGraphicFramePr>
        <p:xfrm>
          <a:off x="12267549" y="6417887"/>
          <a:ext cx="4851937" cy="3526213"/>
        </p:xfrm>
        <a:graphic>
          <a:graphicData uri="http://schemas.openxmlformats.org/drawingml/2006/chart">
            <c:chart xmlns:c="http://schemas.openxmlformats.org/drawingml/2006/chart" xmlns:r="http://schemas.openxmlformats.org/officeDocument/2006/relationships" r:id="rId8"/>
          </a:graphicData>
        </a:graphic>
      </p:graphicFrame>
      <p:sp>
        <p:nvSpPr>
          <p:cNvPr id="34" name="TextBox 25">
            <a:extLst>
              <a:ext uri="{FF2B5EF4-FFF2-40B4-BE49-F238E27FC236}">
                <a16:creationId xmlns:a16="http://schemas.microsoft.com/office/drawing/2014/main" id="{B0FE3D86-534A-5D0D-2B74-A33B797E1007}"/>
              </a:ext>
            </a:extLst>
          </p:cNvPr>
          <p:cNvSpPr txBox="1"/>
          <p:nvPr/>
        </p:nvSpPr>
        <p:spPr>
          <a:xfrm>
            <a:off x="9758884" y="4239791"/>
            <a:ext cx="1844082" cy="734496"/>
          </a:xfrm>
          <a:prstGeom prst="rect">
            <a:avLst/>
          </a:prstGeom>
        </p:spPr>
        <p:txBody>
          <a:bodyPr wrap="square" lIns="0" tIns="0" rIns="0" bIns="0" rtlCol="0" anchor="t">
            <a:spAutoFit/>
          </a:bodyPr>
          <a:lstStyle/>
          <a:p>
            <a:pPr marL="248285" lvl="1" algn="just">
              <a:lnSpc>
                <a:spcPts val="2989"/>
              </a:lnSpc>
            </a:pPr>
            <a:r>
              <a:rPr lang="zh-TW" altLang="en-US" sz="2000" b="1" dirty="0">
                <a:solidFill>
                  <a:srgbClr val="000000"/>
                </a:solidFill>
                <a:latin typeface="Noto Sans T Chinese" panose="02020500000000000000" charset="-120"/>
                <a:ea typeface="Noto Sans T Chinese" panose="02020500000000000000" charset="-120"/>
              </a:rPr>
              <a:t>客戶依性別區分之流失率</a:t>
            </a:r>
            <a:endParaRPr lang="en-US" sz="2000" b="1" dirty="0">
              <a:solidFill>
                <a:srgbClr val="000000"/>
              </a:solidFill>
              <a:latin typeface="Noto Sans T Chinese" panose="02020500000000000000" charset="-120"/>
              <a:ea typeface="Noto Sans T Chinese" panose="02020500000000000000" charset="-120"/>
            </a:endParaRPr>
          </a:p>
        </p:txBody>
      </p:sp>
      <p:sp>
        <p:nvSpPr>
          <p:cNvPr id="35" name="TextBox 25">
            <a:extLst>
              <a:ext uri="{FF2B5EF4-FFF2-40B4-BE49-F238E27FC236}">
                <a16:creationId xmlns:a16="http://schemas.microsoft.com/office/drawing/2014/main" id="{5DF37BA2-7B18-44A8-685F-FEED1C5193F4}"/>
              </a:ext>
            </a:extLst>
          </p:cNvPr>
          <p:cNvSpPr txBox="1"/>
          <p:nvPr/>
        </p:nvSpPr>
        <p:spPr>
          <a:xfrm>
            <a:off x="9631102" y="7627964"/>
            <a:ext cx="2124405" cy="734496"/>
          </a:xfrm>
          <a:prstGeom prst="rect">
            <a:avLst/>
          </a:prstGeom>
        </p:spPr>
        <p:txBody>
          <a:bodyPr wrap="square" lIns="0" tIns="0" rIns="0" bIns="0" rtlCol="0" anchor="t">
            <a:spAutoFit/>
          </a:bodyPr>
          <a:lstStyle/>
          <a:p>
            <a:pPr marL="248285" lvl="1" algn="just">
              <a:lnSpc>
                <a:spcPts val="2989"/>
              </a:lnSpc>
            </a:pPr>
            <a:r>
              <a:rPr lang="zh-TW" altLang="en-US" sz="2000" b="1" dirty="0">
                <a:solidFill>
                  <a:srgbClr val="000000"/>
                </a:solidFill>
                <a:latin typeface="Noto Sans T Chinese" panose="02020500000000000000" charset="-120"/>
                <a:ea typeface="Noto Sans T Chinese" panose="02020500000000000000" charset="-120"/>
              </a:rPr>
              <a:t>女性客戶依年齡區分之流失率</a:t>
            </a:r>
            <a:endParaRPr lang="en-US" sz="2000" b="1" dirty="0">
              <a:solidFill>
                <a:srgbClr val="000000"/>
              </a:solidFill>
              <a:latin typeface="Noto Sans T Chinese" panose="02020500000000000000" charset="-120"/>
              <a:ea typeface="Noto Sans T Chinese" panose="02020500000000000000" charset="-120"/>
            </a:endParaRPr>
          </a:p>
        </p:txBody>
      </p:sp>
      <p:sp>
        <p:nvSpPr>
          <p:cNvPr id="36" name="箭號: 向下 35">
            <a:extLst>
              <a:ext uri="{FF2B5EF4-FFF2-40B4-BE49-F238E27FC236}">
                <a16:creationId xmlns:a16="http://schemas.microsoft.com/office/drawing/2014/main" id="{060D93DD-F91A-87BE-23E9-56E85F492A7B}"/>
              </a:ext>
            </a:extLst>
          </p:cNvPr>
          <p:cNvSpPr/>
          <p:nvPr/>
        </p:nvSpPr>
        <p:spPr>
          <a:xfrm>
            <a:off x="10576322" y="5464757"/>
            <a:ext cx="368691" cy="1511929"/>
          </a:xfrm>
          <a:prstGeom prst="down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zh-TW" altLang="en-US"/>
          </a:p>
        </p:txBody>
      </p:sp>
      <p:grpSp>
        <p:nvGrpSpPr>
          <p:cNvPr id="3" name="Group 3"/>
          <p:cNvGrpSpPr/>
          <p:nvPr/>
        </p:nvGrpSpPr>
        <p:grpSpPr>
          <a:xfrm>
            <a:off x="895970" y="657204"/>
            <a:ext cx="16471451" cy="1906519"/>
            <a:chOff x="0" y="0"/>
            <a:chExt cx="6008830" cy="695503"/>
          </a:xfrm>
        </p:grpSpPr>
        <p:sp>
          <p:nvSpPr>
            <p:cNvPr id="4" name="Freeform 4"/>
            <p:cNvSpPr/>
            <p:nvPr/>
          </p:nvSpPr>
          <p:spPr>
            <a:xfrm>
              <a:off x="0" y="0"/>
              <a:ext cx="6008830" cy="695503"/>
            </a:xfrm>
            <a:custGeom>
              <a:avLst/>
              <a:gdLst/>
              <a:ahLst/>
              <a:cxnLst/>
              <a:rect l="l" t="t" r="r" b="b"/>
              <a:pathLst>
                <a:path w="6008830" h="695503">
                  <a:moveTo>
                    <a:pt x="0" y="0"/>
                  </a:moveTo>
                  <a:lnTo>
                    <a:pt x="6008830" y="0"/>
                  </a:lnTo>
                  <a:lnTo>
                    <a:pt x="6008830" y="695503"/>
                  </a:lnTo>
                  <a:lnTo>
                    <a:pt x="0" y="695503"/>
                  </a:lnTo>
                  <a:close/>
                </a:path>
              </a:pathLst>
            </a:custGeom>
            <a:solidFill>
              <a:srgbClr val="FFFFFF"/>
            </a:solidFill>
          </p:spPr>
          <p:txBody>
            <a:bodyPr/>
            <a:lstStyle/>
            <a:p>
              <a:endParaRPr lang="zh-TW" altLang="en-US"/>
            </a:p>
          </p:txBody>
        </p:sp>
      </p:grpSp>
      <p:grpSp>
        <p:nvGrpSpPr>
          <p:cNvPr id="5" name="Group 5"/>
          <p:cNvGrpSpPr/>
          <p:nvPr/>
        </p:nvGrpSpPr>
        <p:grpSpPr>
          <a:xfrm>
            <a:off x="9908900" y="3235000"/>
            <a:ext cx="121908" cy="12190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zh-TW" altLang="en-US"/>
            </a:p>
          </p:txBody>
        </p:sp>
      </p:grpSp>
      <p:grpSp>
        <p:nvGrpSpPr>
          <p:cNvPr id="7" name="Group 7"/>
          <p:cNvGrpSpPr/>
          <p:nvPr/>
        </p:nvGrpSpPr>
        <p:grpSpPr>
          <a:xfrm>
            <a:off x="10055579" y="7995212"/>
            <a:ext cx="121908" cy="12190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zh-TW" altLang="en-US"/>
            </a:p>
          </p:txBody>
        </p:sp>
      </p:grpSp>
      <p:sp>
        <p:nvSpPr>
          <p:cNvPr id="9" name="TextBox 9"/>
          <p:cNvSpPr txBox="1"/>
          <p:nvPr/>
        </p:nvSpPr>
        <p:spPr>
          <a:xfrm>
            <a:off x="1057502" y="867514"/>
            <a:ext cx="16212536" cy="1564531"/>
          </a:xfrm>
          <a:prstGeom prst="rect">
            <a:avLst/>
          </a:prstGeom>
        </p:spPr>
        <p:txBody>
          <a:bodyPr lIns="0" tIns="0" rIns="0" bIns="0" rtlCol="0" anchor="t">
            <a:spAutoFit/>
          </a:bodyPr>
          <a:lstStyle/>
          <a:p>
            <a:pPr algn="just">
              <a:lnSpc>
                <a:spcPts val="6120"/>
              </a:lnSpc>
            </a:pPr>
            <a:r>
              <a:rPr lang="en-US" sz="5100" dirty="0">
                <a:solidFill>
                  <a:srgbClr val="003EA8"/>
                </a:solidFill>
                <a:latin typeface="Noto Sans T Chinese Bold"/>
                <a:ea typeface="Noto Sans T Chinese Bold"/>
              </a:rPr>
              <a:t>持有單一產品的客戶的流失率為28%，</a:t>
            </a:r>
            <a:r>
              <a:rPr lang="en-US" sz="5100" dirty="0" err="1">
                <a:solidFill>
                  <a:srgbClr val="003EA8"/>
                </a:solidFill>
                <a:latin typeface="Noto Sans T Chinese Bold"/>
                <a:ea typeface="Noto Sans T Chinese Bold"/>
              </a:rPr>
              <a:t>是持有兩種以上產品客戶的兩倍以上</a:t>
            </a:r>
            <a:endParaRPr lang="en-US" sz="5100" dirty="0">
              <a:solidFill>
                <a:srgbClr val="003EA8"/>
              </a:solidFill>
              <a:latin typeface="Noto Sans T Chinese Bold"/>
              <a:ea typeface="Noto Sans T Chinese Bold"/>
            </a:endParaRPr>
          </a:p>
        </p:txBody>
      </p:sp>
      <p:grpSp>
        <p:nvGrpSpPr>
          <p:cNvPr id="10" name="Group 10"/>
          <p:cNvGrpSpPr/>
          <p:nvPr/>
        </p:nvGrpSpPr>
        <p:grpSpPr>
          <a:xfrm>
            <a:off x="895970" y="2901034"/>
            <a:ext cx="8394841" cy="5814855"/>
            <a:chOff x="0" y="0"/>
            <a:chExt cx="3062461" cy="2121275"/>
          </a:xfrm>
        </p:grpSpPr>
        <p:sp>
          <p:nvSpPr>
            <p:cNvPr id="11" name="Freeform 11"/>
            <p:cNvSpPr/>
            <p:nvPr/>
          </p:nvSpPr>
          <p:spPr>
            <a:xfrm>
              <a:off x="0" y="0"/>
              <a:ext cx="3062461" cy="2121275"/>
            </a:xfrm>
            <a:custGeom>
              <a:avLst/>
              <a:gdLst/>
              <a:ahLst/>
              <a:cxnLst/>
              <a:rect l="l" t="t" r="r" b="b"/>
              <a:pathLst>
                <a:path w="3062461" h="2121275">
                  <a:moveTo>
                    <a:pt x="0" y="0"/>
                  </a:moveTo>
                  <a:lnTo>
                    <a:pt x="3062461" y="0"/>
                  </a:lnTo>
                  <a:lnTo>
                    <a:pt x="3062461" y="2121275"/>
                  </a:lnTo>
                  <a:lnTo>
                    <a:pt x="0" y="2121275"/>
                  </a:lnTo>
                  <a:close/>
                </a:path>
              </a:pathLst>
            </a:custGeom>
            <a:solidFill>
              <a:srgbClr val="FFFFFF"/>
            </a:solidFill>
          </p:spPr>
          <p:txBody>
            <a:bodyPr/>
            <a:lstStyle/>
            <a:p>
              <a:endParaRPr lang="zh-TW" altLang="en-US"/>
            </a:p>
          </p:txBody>
        </p:sp>
      </p:grpSp>
      <p:sp>
        <p:nvSpPr>
          <p:cNvPr id="12" name="TextBox 12"/>
          <p:cNvSpPr txBox="1"/>
          <p:nvPr/>
        </p:nvSpPr>
        <p:spPr>
          <a:xfrm>
            <a:off x="895970" y="3160060"/>
            <a:ext cx="8267799" cy="1134221"/>
          </a:xfrm>
          <a:prstGeom prst="rect">
            <a:avLst/>
          </a:prstGeom>
        </p:spPr>
        <p:txBody>
          <a:bodyPr lIns="0" tIns="0" rIns="0" bIns="0" rtlCol="0" anchor="t">
            <a:spAutoFit/>
          </a:bodyPr>
          <a:lstStyle/>
          <a:p>
            <a:pPr marL="496569" lvl="1" indent="-248284">
              <a:lnSpc>
                <a:spcPts val="2989"/>
              </a:lnSpc>
              <a:buFont typeface="Arial"/>
              <a:buChar char="•"/>
            </a:pPr>
            <a:r>
              <a:rPr lang="zh-TW" altLang="en-US" sz="2299" dirty="0">
                <a:solidFill>
                  <a:srgbClr val="000000"/>
                </a:solidFill>
                <a:latin typeface="Noto Sans T Chinese Bold" panose="02020500000000000000" charset="-120"/>
                <a:ea typeface="Noto Sans T Chinese Bold" panose="02020500000000000000" charset="-120"/>
              </a:rPr>
              <a:t>假設：客戶持有較少的銀行產品，加上特定地區的市場環境或服務滿意度因素，可能導致對銀行金融服務的需求和依賴性降低，從而增加客戶流失的機率</a:t>
            </a:r>
            <a:endParaRPr lang="en-US" sz="2299" dirty="0">
              <a:solidFill>
                <a:srgbClr val="000000"/>
              </a:solidFill>
              <a:latin typeface="Noto Sans T Chinese Bold" panose="02020500000000000000" charset="-120"/>
              <a:ea typeface="Noto Sans T Chinese Bold" panose="02020500000000000000" charset="-120"/>
            </a:endParaRPr>
          </a:p>
        </p:txBody>
      </p:sp>
      <p:sp>
        <p:nvSpPr>
          <p:cNvPr id="13" name="TextBox 13"/>
          <p:cNvSpPr txBox="1"/>
          <p:nvPr/>
        </p:nvSpPr>
        <p:spPr>
          <a:xfrm>
            <a:off x="886445" y="4610100"/>
            <a:ext cx="8235726" cy="751103"/>
          </a:xfrm>
          <a:prstGeom prst="rect">
            <a:avLst/>
          </a:prstGeom>
        </p:spPr>
        <p:txBody>
          <a:bodyPr lIns="0" tIns="0" rIns="0" bIns="0" rtlCol="0" anchor="t">
            <a:spAutoFit/>
          </a:bodyPr>
          <a:lstStyle/>
          <a:p>
            <a:pPr marL="496569" lvl="1" indent="-248284">
              <a:lnSpc>
                <a:spcPts val="2989"/>
              </a:lnSpc>
              <a:buFont typeface="Arial"/>
              <a:buChar char="•"/>
            </a:pPr>
            <a:r>
              <a:rPr lang="en-US" sz="2299" dirty="0" err="1">
                <a:solidFill>
                  <a:srgbClr val="000000"/>
                </a:solidFill>
                <a:latin typeface="Noto Sans T Chinese Bold" panose="02020500000000000000" charset="-120"/>
                <a:ea typeface="Noto Sans T Chinese Bold" panose="02020500000000000000" charset="-120"/>
              </a:rPr>
              <a:t>使用變數：產品持有數量</a:t>
            </a:r>
            <a:r>
              <a:rPr lang="en-US" sz="2299" dirty="0">
                <a:solidFill>
                  <a:srgbClr val="000000"/>
                </a:solidFill>
                <a:latin typeface="Noto Sans T Chinese Bold" panose="02020500000000000000" charset="-120"/>
                <a:ea typeface="Noto Sans T Chinese Bold" panose="02020500000000000000" charset="-120"/>
              </a:rPr>
              <a:t>、</a:t>
            </a:r>
            <a:r>
              <a:rPr lang="zh-TW" altLang="en-US" sz="2299">
                <a:solidFill>
                  <a:srgbClr val="000000"/>
                </a:solidFill>
                <a:latin typeface="Noto Sans T Chinese Bold" panose="02020500000000000000" charset="-120"/>
                <a:ea typeface="Noto Sans T Chinese Bold" panose="02020500000000000000" charset="-120"/>
              </a:rPr>
              <a:t>居住</a:t>
            </a:r>
            <a:r>
              <a:rPr lang="en-US" sz="2299">
                <a:solidFill>
                  <a:srgbClr val="000000"/>
                </a:solidFill>
                <a:latin typeface="Noto Sans T Chinese Bold" panose="02020500000000000000" charset="-120"/>
                <a:ea typeface="Noto Sans T Chinese Bold" panose="02020500000000000000" charset="-120"/>
              </a:rPr>
              <a:t>地區</a:t>
            </a:r>
            <a:r>
              <a:rPr lang="en-US" sz="2299" dirty="0" err="1">
                <a:solidFill>
                  <a:srgbClr val="000000"/>
                </a:solidFill>
                <a:latin typeface="Noto Sans T Chinese Bold" panose="02020500000000000000" charset="-120"/>
                <a:ea typeface="Noto Sans T Chinese Bold" panose="02020500000000000000" charset="-120"/>
              </a:rPr>
              <a:t>、是否流失</a:t>
            </a:r>
            <a:endParaRPr lang="en-US" sz="2299" dirty="0">
              <a:solidFill>
                <a:srgbClr val="000000"/>
              </a:solidFill>
              <a:latin typeface="Noto Sans T Chinese Bold" panose="02020500000000000000" charset="-120"/>
              <a:ea typeface="Noto Sans T Chinese Bold" panose="02020500000000000000" charset="-120"/>
            </a:endParaRPr>
          </a:p>
          <a:p>
            <a:pPr marL="496569" lvl="1" indent="-248284">
              <a:lnSpc>
                <a:spcPts val="2989"/>
              </a:lnSpc>
              <a:buFont typeface="Arial"/>
              <a:buChar char="•"/>
            </a:pPr>
            <a:endParaRPr lang="en-US" sz="2299" dirty="0">
              <a:solidFill>
                <a:srgbClr val="000000"/>
              </a:solidFill>
              <a:latin typeface="Noto Sans T Chinese Bold" panose="02020500000000000000" charset="-120"/>
              <a:ea typeface="Noto Sans T Chinese Bold" panose="02020500000000000000" charset="-120"/>
            </a:endParaRPr>
          </a:p>
        </p:txBody>
      </p:sp>
      <p:sp>
        <p:nvSpPr>
          <p:cNvPr id="14" name="TextBox 14"/>
          <p:cNvSpPr txBox="1"/>
          <p:nvPr/>
        </p:nvSpPr>
        <p:spPr>
          <a:xfrm>
            <a:off x="886445" y="5589264"/>
            <a:ext cx="8235726" cy="1128322"/>
          </a:xfrm>
          <a:prstGeom prst="rect">
            <a:avLst/>
          </a:prstGeom>
        </p:spPr>
        <p:txBody>
          <a:bodyPr lIns="0" tIns="0" rIns="0" bIns="0" rtlCol="0" anchor="t">
            <a:spAutoFit/>
          </a:bodyPr>
          <a:lstStyle/>
          <a:p>
            <a:pPr marL="496569" lvl="1" indent="-248284">
              <a:lnSpc>
                <a:spcPts val="2989"/>
              </a:lnSpc>
              <a:buFont typeface="Arial"/>
              <a:buChar char="•"/>
            </a:pPr>
            <a:r>
              <a:rPr lang="en-US" sz="2299" dirty="0" err="1">
                <a:solidFill>
                  <a:srgbClr val="000000"/>
                </a:solidFill>
                <a:latin typeface="Noto Sans T Chinese Bold" panose="02020500000000000000" charset="-120"/>
                <a:ea typeface="Noto Sans T Chinese Bold" panose="02020500000000000000" charset="-120"/>
              </a:rPr>
              <a:t>驗證流程：首先將產品按持有量分為僅持有一種與持有兩種</a:t>
            </a:r>
            <a:r>
              <a:rPr lang="zh-TW" altLang="en-US" sz="2299" dirty="0">
                <a:solidFill>
                  <a:srgbClr val="000000"/>
                </a:solidFill>
                <a:latin typeface="Noto Sans T Chinese Bold" panose="02020500000000000000" charset="-120"/>
                <a:ea typeface="Noto Sans T Chinese Bold" panose="02020500000000000000" charset="-120"/>
              </a:rPr>
              <a:t>或</a:t>
            </a:r>
            <a:r>
              <a:rPr lang="en-US" sz="2299" dirty="0" err="1">
                <a:solidFill>
                  <a:srgbClr val="000000"/>
                </a:solidFill>
                <a:latin typeface="Noto Sans T Chinese Bold" panose="02020500000000000000" charset="-120"/>
                <a:ea typeface="Noto Sans T Chinese Bold" panose="02020500000000000000" charset="-120"/>
              </a:rPr>
              <a:t>以上</a:t>
            </a:r>
            <a:r>
              <a:rPr lang="en-US" sz="2299" dirty="0">
                <a:solidFill>
                  <a:srgbClr val="000000"/>
                </a:solidFill>
                <a:latin typeface="Noto Sans T Chinese Bold" panose="02020500000000000000" charset="-120"/>
                <a:ea typeface="Noto Sans T Chinese Bold" panose="02020500000000000000" charset="-120"/>
              </a:rPr>
              <a:t>，</a:t>
            </a:r>
            <a:r>
              <a:rPr lang="zh-TW" altLang="en-US" sz="2299" dirty="0">
                <a:solidFill>
                  <a:srgbClr val="000000"/>
                </a:solidFill>
                <a:latin typeface="Noto Sans T Chinese Bold" panose="02020500000000000000" charset="-120"/>
                <a:ea typeface="Noto Sans T Chinese Bold" panose="02020500000000000000" charset="-120"/>
              </a:rPr>
              <a:t>再根據</a:t>
            </a:r>
            <a:r>
              <a:rPr lang="en-US" sz="2299" dirty="0" err="1">
                <a:solidFill>
                  <a:srgbClr val="000000"/>
                </a:solidFill>
                <a:latin typeface="Noto Sans T Chinese Bold" panose="02020500000000000000" charset="-120"/>
                <a:ea typeface="Noto Sans T Chinese Bold" panose="02020500000000000000" charset="-120"/>
              </a:rPr>
              <a:t>地區進行細分，最後計算各組的流失率</a:t>
            </a:r>
            <a:r>
              <a:rPr lang="en-US" sz="2299" dirty="0">
                <a:solidFill>
                  <a:srgbClr val="000000"/>
                </a:solidFill>
                <a:latin typeface="Noto Sans T Chinese Bold" panose="02020500000000000000" charset="-120"/>
                <a:ea typeface="Noto Sans T Chinese Bold" panose="02020500000000000000" charset="-120"/>
              </a:rPr>
              <a:t>。</a:t>
            </a:r>
          </a:p>
          <a:p>
            <a:pPr marL="496569" lvl="1" indent="-248284">
              <a:lnSpc>
                <a:spcPts val="2989"/>
              </a:lnSpc>
              <a:buFont typeface="Arial"/>
              <a:buChar char="•"/>
            </a:pPr>
            <a:endParaRPr lang="en-US" sz="2299" dirty="0">
              <a:solidFill>
                <a:srgbClr val="000000"/>
              </a:solidFill>
              <a:latin typeface="Noto Sans T Chinese Bold" panose="02020500000000000000" charset="-120"/>
              <a:ea typeface="Noto Sans T Chinese Bold" panose="02020500000000000000" charset="-120"/>
            </a:endParaRPr>
          </a:p>
        </p:txBody>
      </p:sp>
      <p:sp>
        <p:nvSpPr>
          <p:cNvPr id="15" name="TextBox 15"/>
          <p:cNvSpPr txBox="1"/>
          <p:nvPr/>
        </p:nvSpPr>
        <p:spPr>
          <a:xfrm>
            <a:off x="886445" y="7036429"/>
            <a:ext cx="8248030" cy="1897764"/>
          </a:xfrm>
          <a:prstGeom prst="rect">
            <a:avLst/>
          </a:prstGeom>
        </p:spPr>
        <p:txBody>
          <a:bodyPr lIns="0" tIns="0" rIns="0" bIns="0" rtlCol="0" anchor="t">
            <a:spAutoFit/>
          </a:bodyPr>
          <a:lstStyle/>
          <a:p>
            <a:pPr marL="496569" lvl="1" indent="-248284">
              <a:lnSpc>
                <a:spcPts val="2989"/>
              </a:lnSpc>
              <a:buFont typeface="Arial"/>
              <a:buChar char="•"/>
            </a:pPr>
            <a:r>
              <a:rPr lang="en-US" sz="2299" dirty="0">
                <a:solidFill>
                  <a:srgbClr val="000000"/>
                </a:solidFill>
                <a:latin typeface="Noto Sans T Chinese Bold" panose="02020500000000000000" charset="-120"/>
                <a:ea typeface="Noto Sans T Chinese Bold" panose="02020500000000000000" charset="-120"/>
              </a:rPr>
              <a:t>驗證結果：持有單一一種產品的客戶的流失率為25.1%，</a:t>
            </a:r>
            <a:r>
              <a:rPr lang="en-US" sz="2299" dirty="0" err="1">
                <a:solidFill>
                  <a:srgbClr val="000000"/>
                </a:solidFill>
                <a:latin typeface="Noto Sans T Chinese Bold" panose="02020500000000000000" charset="-120"/>
                <a:ea typeface="Noto Sans T Chinese Bold" panose="02020500000000000000" charset="-120"/>
              </a:rPr>
              <a:t>為男性</a:t>
            </a:r>
            <a:r>
              <a:rPr lang="en-US" sz="2299" dirty="0">
                <a:solidFill>
                  <a:srgbClr val="000000"/>
                </a:solidFill>
                <a:latin typeface="Noto Sans T Chinese Bold" panose="02020500000000000000" charset="-120"/>
                <a:ea typeface="Noto Sans T Chinese Bold" panose="02020500000000000000" charset="-120"/>
              </a:rPr>
              <a:t>(13%)的1.5倍。進一步以地區進行細分，可以發現持有單一一種且位於紐約地區的客戶流失率高達51.1%，是其他地區的2倍。</a:t>
            </a:r>
          </a:p>
          <a:p>
            <a:pPr marL="248285" lvl="1">
              <a:lnSpc>
                <a:spcPts val="2989"/>
              </a:lnSpc>
            </a:pPr>
            <a:endParaRPr lang="en-US" sz="2299" dirty="0">
              <a:solidFill>
                <a:srgbClr val="000000"/>
              </a:solidFill>
              <a:latin typeface="Noto Sans T Chinese Bold" panose="02020500000000000000" charset="-120"/>
              <a:ea typeface="Noto Sans T Chinese Bold" panose="02020500000000000000" charset="-120"/>
            </a:endParaRPr>
          </a:p>
        </p:txBody>
      </p:sp>
      <p:sp>
        <p:nvSpPr>
          <p:cNvPr id="16" name="Freeform 16"/>
          <p:cNvSpPr/>
          <p:nvPr/>
        </p:nvSpPr>
        <p:spPr>
          <a:xfrm rot="-550645">
            <a:off x="-1776492" y="-242501"/>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17" name="Group 17"/>
          <p:cNvGrpSpPr/>
          <p:nvPr/>
        </p:nvGrpSpPr>
        <p:grpSpPr>
          <a:xfrm>
            <a:off x="895970" y="9369419"/>
            <a:ext cx="3539104" cy="617207"/>
            <a:chOff x="0" y="0"/>
            <a:chExt cx="4718805" cy="822943"/>
          </a:xfrm>
        </p:grpSpPr>
        <p:grpSp>
          <p:nvGrpSpPr>
            <p:cNvPr id="18" name="Group 18"/>
            <p:cNvGrpSpPr/>
            <p:nvPr/>
          </p:nvGrpSpPr>
          <p:grpSpPr>
            <a:xfrm>
              <a:off x="0" y="0"/>
              <a:ext cx="4718805" cy="822943"/>
              <a:chOff x="0" y="0"/>
              <a:chExt cx="1291075" cy="225159"/>
            </a:xfrm>
          </p:grpSpPr>
          <p:sp>
            <p:nvSpPr>
              <p:cNvPr id="19" name="Freeform 19"/>
              <p:cNvSpPr/>
              <p:nvPr/>
            </p:nvSpPr>
            <p:spPr>
              <a:xfrm>
                <a:off x="0" y="0"/>
                <a:ext cx="1291075" cy="225159"/>
              </a:xfrm>
              <a:custGeom>
                <a:avLst/>
                <a:gdLst/>
                <a:ahLst/>
                <a:cxnLst/>
                <a:rect l="l" t="t" r="r" b="b"/>
                <a:pathLst>
                  <a:path w="1291075" h="225159">
                    <a:moveTo>
                      <a:pt x="0" y="0"/>
                    </a:moveTo>
                    <a:lnTo>
                      <a:pt x="1291075" y="0"/>
                    </a:lnTo>
                    <a:lnTo>
                      <a:pt x="1291075" y="225159"/>
                    </a:lnTo>
                    <a:lnTo>
                      <a:pt x="0" y="225159"/>
                    </a:lnTo>
                    <a:close/>
                  </a:path>
                </a:pathLst>
              </a:custGeom>
              <a:solidFill>
                <a:srgbClr val="FFFFFF"/>
              </a:solidFill>
            </p:spPr>
            <p:txBody>
              <a:bodyPr/>
              <a:lstStyle/>
              <a:p>
                <a:endParaRPr lang="zh-TW" altLang="en-US"/>
              </a:p>
            </p:txBody>
          </p:sp>
        </p:grpSp>
        <p:sp>
          <p:nvSpPr>
            <p:cNvPr id="20" name="TextBox 20"/>
            <p:cNvSpPr txBox="1"/>
            <p:nvPr/>
          </p:nvSpPr>
          <p:spPr>
            <a:xfrm>
              <a:off x="307158" y="150275"/>
              <a:ext cx="4104490" cy="484293"/>
            </a:xfrm>
            <a:prstGeom prst="rect">
              <a:avLst/>
            </a:prstGeom>
          </p:spPr>
          <p:txBody>
            <a:bodyPr lIns="0" tIns="0" rIns="0" bIns="0" rtlCol="0" anchor="t">
              <a:spAutoFit/>
            </a:bodyPr>
            <a:lstStyle/>
            <a:p>
              <a:pPr algn="ctr">
                <a:lnSpc>
                  <a:spcPts val="3079"/>
                </a:lnSpc>
              </a:pPr>
              <a:r>
                <a:rPr lang="en-US" sz="2199" u="sng">
                  <a:solidFill>
                    <a:srgbClr val="003EA8"/>
                  </a:solidFill>
                  <a:ea typeface="Noto Sans T Chinese"/>
                  <a:hlinkClick r:id="rId6" action="ppaction://hlinksldjump"/>
                </a:rPr>
                <a:t>返回議程頁面</a:t>
              </a:r>
            </a:p>
          </p:txBody>
        </p:sp>
      </p:grpSp>
      <p:grpSp>
        <p:nvGrpSpPr>
          <p:cNvPr id="21" name="Group 21"/>
          <p:cNvGrpSpPr/>
          <p:nvPr/>
        </p:nvGrpSpPr>
        <p:grpSpPr>
          <a:xfrm>
            <a:off x="9631102" y="2901034"/>
            <a:ext cx="7736320" cy="7095118"/>
            <a:chOff x="0" y="0"/>
            <a:chExt cx="2822230" cy="2588318"/>
          </a:xfrm>
        </p:grpSpPr>
        <p:sp>
          <p:nvSpPr>
            <p:cNvPr id="22" name="Freeform 22"/>
            <p:cNvSpPr/>
            <p:nvPr/>
          </p:nvSpPr>
          <p:spPr>
            <a:xfrm>
              <a:off x="0" y="0"/>
              <a:ext cx="2822230" cy="2588318"/>
            </a:xfrm>
            <a:custGeom>
              <a:avLst/>
              <a:gdLst/>
              <a:ahLst/>
              <a:cxnLst/>
              <a:rect l="l" t="t" r="r" b="b"/>
              <a:pathLst>
                <a:path w="2822230" h="2588318">
                  <a:moveTo>
                    <a:pt x="0" y="0"/>
                  </a:moveTo>
                  <a:lnTo>
                    <a:pt x="2822230" y="0"/>
                  </a:lnTo>
                  <a:lnTo>
                    <a:pt x="2822230" y="2588318"/>
                  </a:lnTo>
                  <a:lnTo>
                    <a:pt x="0" y="2588318"/>
                  </a:lnTo>
                  <a:close/>
                </a:path>
              </a:pathLst>
            </a:custGeom>
            <a:solidFill>
              <a:srgbClr val="FFFFFF"/>
            </a:solidFill>
          </p:spPr>
          <p:txBody>
            <a:bodyPr/>
            <a:lstStyle/>
            <a:p>
              <a:endParaRPr lang="zh-TW" altLang="en-US"/>
            </a:p>
          </p:txBody>
        </p:sp>
      </p:grpSp>
      <p:sp>
        <p:nvSpPr>
          <p:cNvPr id="23" name="AutoShape 23"/>
          <p:cNvSpPr/>
          <p:nvPr/>
        </p:nvSpPr>
        <p:spPr>
          <a:xfrm flipV="1">
            <a:off x="11865005" y="2901034"/>
            <a:ext cx="0" cy="7095118"/>
          </a:xfrm>
          <a:prstGeom prst="line">
            <a:avLst/>
          </a:prstGeom>
          <a:ln w="25400" cap="flat">
            <a:solidFill>
              <a:srgbClr val="CCCCCC"/>
            </a:solidFill>
            <a:prstDash val="solid"/>
            <a:headEnd type="none" w="sm" len="sm"/>
            <a:tailEnd type="none" w="sm" len="sm"/>
          </a:ln>
        </p:spPr>
        <p:txBody>
          <a:bodyPr/>
          <a:lstStyle/>
          <a:p>
            <a:endParaRPr lang="zh-TW" altLang="en-US"/>
          </a:p>
        </p:txBody>
      </p:sp>
      <p:graphicFrame>
        <p:nvGraphicFramePr>
          <p:cNvPr id="24" name="圖表 23">
            <a:extLst>
              <a:ext uri="{FF2B5EF4-FFF2-40B4-BE49-F238E27FC236}">
                <a16:creationId xmlns:a16="http://schemas.microsoft.com/office/drawing/2014/main" id="{8ECEF5F3-4FEE-09CC-1F45-641F87B4EBD1}"/>
              </a:ext>
            </a:extLst>
          </p:cNvPr>
          <p:cNvGraphicFramePr>
            <a:graphicFrameLocks/>
          </p:cNvGraphicFramePr>
          <p:nvPr>
            <p:extLst>
              <p:ext uri="{D42A27DB-BD31-4B8C-83A1-F6EECF244321}">
                <p14:modId xmlns:p14="http://schemas.microsoft.com/office/powerpoint/2010/main" val="2558756609"/>
              </p:ext>
            </p:extLst>
          </p:nvPr>
        </p:nvGraphicFramePr>
        <p:xfrm>
          <a:off x="12463055" y="3059130"/>
          <a:ext cx="4529540" cy="307420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圖表 24">
            <a:extLst>
              <a:ext uri="{FF2B5EF4-FFF2-40B4-BE49-F238E27FC236}">
                <a16:creationId xmlns:a16="http://schemas.microsoft.com/office/drawing/2014/main" id="{B80DC498-EAF4-6024-631F-B1C0EBB44AB9}"/>
              </a:ext>
            </a:extLst>
          </p:cNvPr>
          <p:cNvGraphicFramePr>
            <a:graphicFrameLocks/>
          </p:cNvGraphicFramePr>
          <p:nvPr>
            <p:extLst>
              <p:ext uri="{D42A27DB-BD31-4B8C-83A1-F6EECF244321}">
                <p14:modId xmlns:p14="http://schemas.microsoft.com/office/powerpoint/2010/main" val="253067105"/>
              </p:ext>
            </p:extLst>
          </p:nvPr>
        </p:nvGraphicFramePr>
        <p:xfrm>
          <a:off x="12463055" y="6461122"/>
          <a:ext cx="4529543" cy="3394989"/>
        </p:xfrm>
        <a:graphic>
          <a:graphicData uri="http://schemas.openxmlformats.org/drawingml/2006/chart">
            <c:chart xmlns:c="http://schemas.openxmlformats.org/drawingml/2006/chart" xmlns:r="http://schemas.openxmlformats.org/officeDocument/2006/relationships" r:id="rId8"/>
          </a:graphicData>
        </a:graphic>
      </p:graphicFrame>
      <p:sp>
        <p:nvSpPr>
          <p:cNvPr id="26" name="TextBox 25">
            <a:extLst>
              <a:ext uri="{FF2B5EF4-FFF2-40B4-BE49-F238E27FC236}">
                <a16:creationId xmlns:a16="http://schemas.microsoft.com/office/drawing/2014/main" id="{8D963F87-2058-0259-FF8F-7E635C3740D4}"/>
              </a:ext>
            </a:extLst>
          </p:cNvPr>
          <p:cNvSpPr txBox="1"/>
          <p:nvPr/>
        </p:nvSpPr>
        <p:spPr>
          <a:xfrm>
            <a:off x="9820812" y="3951963"/>
            <a:ext cx="1854484" cy="1128322"/>
          </a:xfrm>
          <a:prstGeom prst="rect">
            <a:avLst/>
          </a:prstGeom>
        </p:spPr>
        <p:txBody>
          <a:bodyPr wrap="square" lIns="0" tIns="0" rIns="0" bIns="0" rtlCol="0" anchor="t">
            <a:spAutoFit/>
          </a:bodyPr>
          <a:lstStyle/>
          <a:p>
            <a:pPr marL="248285" lvl="1" algn="just">
              <a:lnSpc>
                <a:spcPts val="2989"/>
              </a:lnSpc>
            </a:pPr>
            <a:r>
              <a:rPr lang="zh-TW" altLang="en-US" sz="2000" b="1" dirty="0">
                <a:solidFill>
                  <a:srgbClr val="000000"/>
                </a:solidFill>
                <a:latin typeface="Noto Sans T Chinese" panose="02020500000000000000" charset="-120"/>
                <a:ea typeface="Noto Sans T Chinese" panose="02020500000000000000" charset="-120"/>
              </a:rPr>
              <a:t>客戶依產品持有數區分之流失率</a:t>
            </a:r>
            <a:endParaRPr lang="en-US" sz="2000" b="1" dirty="0">
              <a:solidFill>
                <a:srgbClr val="000000"/>
              </a:solidFill>
              <a:latin typeface="Noto Sans T Chinese" panose="02020500000000000000" charset="-120"/>
              <a:ea typeface="Noto Sans T Chinese" panose="02020500000000000000" charset="-120"/>
            </a:endParaRPr>
          </a:p>
        </p:txBody>
      </p:sp>
      <p:sp>
        <p:nvSpPr>
          <p:cNvPr id="27" name="TextBox 25">
            <a:extLst>
              <a:ext uri="{FF2B5EF4-FFF2-40B4-BE49-F238E27FC236}">
                <a16:creationId xmlns:a16="http://schemas.microsoft.com/office/drawing/2014/main" id="{DB006233-DF34-F23A-5338-8316AD4D8292}"/>
              </a:ext>
            </a:extLst>
          </p:cNvPr>
          <p:cNvSpPr txBox="1"/>
          <p:nvPr/>
        </p:nvSpPr>
        <p:spPr>
          <a:xfrm>
            <a:off x="9812721" y="7557511"/>
            <a:ext cx="1870666" cy="1119217"/>
          </a:xfrm>
          <a:prstGeom prst="rect">
            <a:avLst/>
          </a:prstGeom>
        </p:spPr>
        <p:txBody>
          <a:bodyPr wrap="square" lIns="0" tIns="0" rIns="0" bIns="0" rtlCol="0" anchor="t">
            <a:spAutoFit/>
          </a:bodyPr>
          <a:lstStyle/>
          <a:p>
            <a:pPr marL="248285" lvl="1" algn="just">
              <a:lnSpc>
                <a:spcPts val="2989"/>
              </a:lnSpc>
            </a:pPr>
            <a:r>
              <a:rPr lang="zh-TW" altLang="en-US" sz="2000" b="1" dirty="0">
                <a:solidFill>
                  <a:srgbClr val="000000"/>
                </a:solidFill>
                <a:latin typeface="Noto Sans T Chinese" panose="02020500000000000000" charset="-120"/>
                <a:ea typeface="Noto Sans T Chinese" panose="02020500000000000000" charset="-120"/>
              </a:rPr>
              <a:t>持有一種產品的客戶依地區區分之流失率</a:t>
            </a:r>
            <a:endParaRPr lang="en-US" sz="2000" b="1" dirty="0">
              <a:solidFill>
                <a:srgbClr val="000000"/>
              </a:solidFill>
              <a:latin typeface="Noto Sans T Chinese" panose="02020500000000000000" charset="-120"/>
              <a:ea typeface="Noto Sans T Chinese" panose="02020500000000000000" charset="-120"/>
            </a:endParaRPr>
          </a:p>
        </p:txBody>
      </p:sp>
      <p:sp>
        <p:nvSpPr>
          <p:cNvPr id="29" name="箭號: 向下 28">
            <a:extLst>
              <a:ext uri="{FF2B5EF4-FFF2-40B4-BE49-F238E27FC236}">
                <a16:creationId xmlns:a16="http://schemas.microsoft.com/office/drawing/2014/main" id="{96C1E371-B6D0-B4F9-4C10-BA85DFA98311}"/>
              </a:ext>
            </a:extLst>
          </p:cNvPr>
          <p:cNvSpPr/>
          <p:nvPr/>
        </p:nvSpPr>
        <p:spPr>
          <a:xfrm>
            <a:off x="10576322" y="5464757"/>
            <a:ext cx="368691" cy="1511929"/>
          </a:xfrm>
          <a:prstGeom prst="down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zh-TW" altLang="en-US"/>
          </a:p>
        </p:txBody>
      </p:sp>
      <p:grpSp>
        <p:nvGrpSpPr>
          <p:cNvPr id="3" name="Group 3"/>
          <p:cNvGrpSpPr/>
          <p:nvPr/>
        </p:nvGrpSpPr>
        <p:grpSpPr>
          <a:xfrm>
            <a:off x="905495" y="657204"/>
            <a:ext cx="16445245" cy="1906519"/>
            <a:chOff x="0" y="0"/>
            <a:chExt cx="5999270" cy="695503"/>
          </a:xfrm>
        </p:grpSpPr>
        <p:sp>
          <p:nvSpPr>
            <p:cNvPr id="4" name="Freeform 4"/>
            <p:cNvSpPr/>
            <p:nvPr/>
          </p:nvSpPr>
          <p:spPr>
            <a:xfrm>
              <a:off x="0" y="0"/>
              <a:ext cx="5999270" cy="695503"/>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txBody>
            <a:bodyPr/>
            <a:lstStyle/>
            <a:p>
              <a:endParaRPr lang="zh-TW" altLang="en-US"/>
            </a:p>
          </p:txBody>
        </p:sp>
      </p:grpSp>
      <p:grpSp>
        <p:nvGrpSpPr>
          <p:cNvPr id="5" name="Group 5"/>
          <p:cNvGrpSpPr/>
          <p:nvPr/>
        </p:nvGrpSpPr>
        <p:grpSpPr>
          <a:xfrm>
            <a:off x="3794651" y="2914053"/>
            <a:ext cx="13556089" cy="2593381"/>
            <a:chOff x="0" y="0"/>
            <a:chExt cx="4945298" cy="946072"/>
          </a:xfrm>
        </p:grpSpPr>
        <p:sp>
          <p:nvSpPr>
            <p:cNvPr id="6" name="Freeform 6"/>
            <p:cNvSpPr/>
            <p:nvPr/>
          </p:nvSpPr>
          <p:spPr>
            <a:xfrm>
              <a:off x="0" y="0"/>
              <a:ext cx="4945298" cy="946072"/>
            </a:xfrm>
            <a:custGeom>
              <a:avLst/>
              <a:gdLst/>
              <a:ahLst/>
              <a:cxnLst/>
              <a:rect l="l" t="t" r="r" b="b"/>
              <a:pathLst>
                <a:path w="4945298" h="946072">
                  <a:moveTo>
                    <a:pt x="0" y="0"/>
                  </a:moveTo>
                  <a:lnTo>
                    <a:pt x="4945298" y="0"/>
                  </a:lnTo>
                  <a:lnTo>
                    <a:pt x="4945298" y="946072"/>
                  </a:lnTo>
                  <a:lnTo>
                    <a:pt x="0" y="946072"/>
                  </a:lnTo>
                  <a:close/>
                </a:path>
              </a:pathLst>
            </a:custGeom>
            <a:solidFill>
              <a:srgbClr val="FFFFFF"/>
            </a:solidFill>
          </p:spPr>
          <p:txBody>
            <a:bodyPr/>
            <a:lstStyle/>
            <a:p>
              <a:endParaRPr lang="zh-TW" altLang="en-US"/>
            </a:p>
          </p:txBody>
        </p:sp>
      </p:grpSp>
      <p:grpSp>
        <p:nvGrpSpPr>
          <p:cNvPr id="7" name="Group 7"/>
          <p:cNvGrpSpPr/>
          <p:nvPr/>
        </p:nvGrpSpPr>
        <p:grpSpPr>
          <a:xfrm>
            <a:off x="895970" y="2948978"/>
            <a:ext cx="2587344" cy="2558456"/>
            <a:chOff x="0" y="0"/>
            <a:chExt cx="943870" cy="933332"/>
          </a:xfrm>
        </p:grpSpPr>
        <p:sp>
          <p:nvSpPr>
            <p:cNvPr id="8" name="Freeform 8"/>
            <p:cNvSpPr/>
            <p:nvPr/>
          </p:nvSpPr>
          <p:spPr>
            <a:xfrm>
              <a:off x="0" y="0"/>
              <a:ext cx="943870" cy="933332"/>
            </a:xfrm>
            <a:custGeom>
              <a:avLst/>
              <a:gdLst/>
              <a:ahLst/>
              <a:cxnLst/>
              <a:rect l="l" t="t" r="r" b="b"/>
              <a:pathLst>
                <a:path w="943870" h="933332">
                  <a:moveTo>
                    <a:pt x="0" y="0"/>
                  </a:moveTo>
                  <a:lnTo>
                    <a:pt x="943870" y="0"/>
                  </a:lnTo>
                  <a:lnTo>
                    <a:pt x="943870" y="933332"/>
                  </a:lnTo>
                  <a:lnTo>
                    <a:pt x="0" y="933332"/>
                  </a:lnTo>
                  <a:close/>
                </a:path>
              </a:pathLst>
            </a:custGeom>
            <a:solidFill>
              <a:srgbClr val="FFFFFF"/>
            </a:solidFill>
          </p:spPr>
          <p:txBody>
            <a:bodyPr/>
            <a:lstStyle/>
            <a:p>
              <a:endParaRPr lang="zh-TW" altLang="en-US"/>
            </a:p>
          </p:txBody>
        </p:sp>
      </p:grpSp>
      <p:grpSp>
        <p:nvGrpSpPr>
          <p:cNvPr id="9" name="Group 9"/>
          <p:cNvGrpSpPr/>
          <p:nvPr/>
        </p:nvGrpSpPr>
        <p:grpSpPr>
          <a:xfrm>
            <a:off x="905495" y="6126559"/>
            <a:ext cx="2577819" cy="2593381"/>
            <a:chOff x="0" y="0"/>
            <a:chExt cx="940395" cy="946072"/>
          </a:xfrm>
        </p:grpSpPr>
        <p:sp>
          <p:nvSpPr>
            <p:cNvPr id="10" name="Freeform 10"/>
            <p:cNvSpPr/>
            <p:nvPr/>
          </p:nvSpPr>
          <p:spPr>
            <a:xfrm>
              <a:off x="0" y="0"/>
              <a:ext cx="940395" cy="946072"/>
            </a:xfrm>
            <a:custGeom>
              <a:avLst/>
              <a:gdLst/>
              <a:ahLst/>
              <a:cxnLst/>
              <a:rect l="l" t="t" r="r" b="b"/>
              <a:pathLst>
                <a:path w="940395" h="946072">
                  <a:moveTo>
                    <a:pt x="0" y="0"/>
                  </a:moveTo>
                  <a:lnTo>
                    <a:pt x="940395" y="0"/>
                  </a:lnTo>
                  <a:lnTo>
                    <a:pt x="940395" y="946072"/>
                  </a:lnTo>
                  <a:lnTo>
                    <a:pt x="0" y="946072"/>
                  </a:lnTo>
                  <a:close/>
                </a:path>
              </a:pathLst>
            </a:custGeom>
            <a:solidFill>
              <a:srgbClr val="FFFFFF"/>
            </a:solidFill>
          </p:spPr>
          <p:txBody>
            <a:bodyPr/>
            <a:lstStyle/>
            <a:p>
              <a:endParaRPr lang="zh-TW" altLang="en-US"/>
            </a:p>
          </p:txBody>
        </p:sp>
      </p:grpSp>
      <p:sp>
        <p:nvSpPr>
          <p:cNvPr id="11" name="TextBox 11"/>
          <p:cNvSpPr txBox="1"/>
          <p:nvPr/>
        </p:nvSpPr>
        <p:spPr>
          <a:xfrm>
            <a:off x="3961525" y="915172"/>
            <a:ext cx="10364949" cy="1381125"/>
          </a:xfrm>
          <a:prstGeom prst="rect">
            <a:avLst/>
          </a:prstGeom>
        </p:spPr>
        <p:txBody>
          <a:bodyPr lIns="0" tIns="0" rIns="0" bIns="0" rtlCol="0" anchor="t">
            <a:spAutoFit/>
          </a:bodyPr>
          <a:lstStyle/>
          <a:p>
            <a:pPr algn="ctr">
              <a:lnSpc>
                <a:spcPts val="10800"/>
              </a:lnSpc>
            </a:pPr>
            <a:r>
              <a:rPr lang="en-US" sz="9000">
                <a:solidFill>
                  <a:srgbClr val="003EA8"/>
                </a:solidFill>
                <a:ea typeface="Noto Sans T Chinese Bold"/>
              </a:rPr>
              <a:t>策略建議</a:t>
            </a:r>
          </a:p>
        </p:txBody>
      </p:sp>
      <p:sp>
        <p:nvSpPr>
          <p:cNvPr id="12" name="TextBox 12"/>
          <p:cNvSpPr txBox="1"/>
          <p:nvPr/>
        </p:nvSpPr>
        <p:spPr>
          <a:xfrm>
            <a:off x="3913900" y="2920403"/>
            <a:ext cx="13207436" cy="555625"/>
          </a:xfrm>
          <a:prstGeom prst="rect">
            <a:avLst/>
          </a:prstGeom>
        </p:spPr>
        <p:txBody>
          <a:bodyPr lIns="0" tIns="0" rIns="0" bIns="0" rtlCol="0" anchor="t">
            <a:spAutoFit/>
          </a:bodyPr>
          <a:lstStyle/>
          <a:p>
            <a:pPr>
              <a:lnSpc>
                <a:spcPts val="4550"/>
              </a:lnSpc>
            </a:pPr>
            <a:r>
              <a:rPr lang="en-US" sz="3500">
                <a:solidFill>
                  <a:srgbClr val="003EA8"/>
                </a:solidFill>
                <a:ea typeface="Noto Sans T Chinese Bold"/>
              </a:rPr>
              <a:t>高年齡女性客戶</a:t>
            </a:r>
          </a:p>
        </p:txBody>
      </p:sp>
      <p:sp>
        <p:nvSpPr>
          <p:cNvPr id="13" name="TextBox 13"/>
          <p:cNvSpPr txBox="1"/>
          <p:nvPr/>
        </p:nvSpPr>
        <p:spPr>
          <a:xfrm>
            <a:off x="3904375" y="3539289"/>
            <a:ext cx="13207436" cy="2162810"/>
          </a:xfrm>
          <a:prstGeom prst="rect">
            <a:avLst/>
          </a:prstGeom>
        </p:spPr>
        <p:txBody>
          <a:bodyPr lIns="0" tIns="0" rIns="0" bIns="0" rtlCol="0" anchor="t">
            <a:spAutoFit/>
          </a:bodyPr>
          <a:lstStyle/>
          <a:p>
            <a:pPr marL="474979" lvl="1" indent="-237490" algn="just">
              <a:lnSpc>
                <a:spcPts val="2859"/>
              </a:lnSpc>
              <a:buFont typeface="Arial"/>
              <a:buChar char="•"/>
            </a:pPr>
            <a:r>
              <a:rPr lang="en-US" sz="2199" dirty="0">
                <a:solidFill>
                  <a:srgbClr val="000000"/>
                </a:solidFill>
                <a:ea typeface="Noto Sans T Chinese Bold"/>
              </a:rPr>
              <a:t>透過問卷或是各種服務後的反饋機制來優化我們的服務，由於該年齡階段的女性可能會面臨多種財務規劃的問題，因此我們可以透過優化這些服務以減少客戶流失發生的可能性。</a:t>
            </a:r>
          </a:p>
          <a:p>
            <a:pPr algn="just">
              <a:lnSpc>
                <a:spcPts val="2859"/>
              </a:lnSpc>
            </a:pPr>
            <a:endParaRPr lang="en-US" sz="2199" dirty="0">
              <a:solidFill>
                <a:srgbClr val="000000"/>
              </a:solidFill>
              <a:ea typeface="Noto Sans T Chinese Bold"/>
            </a:endParaRPr>
          </a:p>
          <a:p>
            <a:pPr marL="474979" lvl="1" indent="-237490" algn="just">
              <a:lnSpc>
                <a:spcPts val="2859"/>
              </a:lnSpc>
              <a:buFont typeface="Arial"/>
              <a:buChar char="•"/>
            </a:pPr>
            <a:r>
              <a:rPr lang="en-US" sz="2199" dirty="0" err="1">
                <a:solidFill>
                  <a:srgbClr val="000000"/>
                </a:solidFill>
                <a:latin typeface="Noto Sans T Chinese Bold"/>
                <a:ea typeface="Noto Sans T Chinese Bold"/>
              </a:rPr>
              <a:t>從社會責任的角度出發，舉辦「力挺女性」的相關活動</a:t>
            </a:r>
            <a:r>
              <a:rPr lang="en-US" sz="2199" dirty="0">
                <a:solidFill>
                  <a:srgbClr val="000000"/>
                </a:solidFill>
                <a:latin typeface="Noto Sans T Chinese Bold"/>
                <a:ea typeface="Noto Sans T Chinese Bold"/>
              </a:rPr>
              <a:t>(</a:t>
            </a:r>
            <a:r>
              <a:rPr lang="en-US" sz="2199" dirty="0" err="1">
                <a:solidFill>
                  <a:srgbClr val="000000"/>
                </a:solidFill>
                <a:latin typeface="Noto Sans T Chinese Bold"/>
                <a:ea typeface="Noto Sans T Chinese Bold"/>
              </a:rPr>
              <a:t>如王道銀行</a:t>
            </a:r>
            <a:r>
              <a:rPr lang="en-US" sz="2199" dirty="0">
                <a:solidFill>
                  <a:srgbClr val="000000"/>
                </a:solidFill>
                <a:latin typeface="Noto Sans T Chinese Bold"/>
                <a:ea typeface="Noto Sans T Chinese Bold"/>
              </a:rPr>
              <a:t>「 </a:t>
            </a:r>
            <a:r>
              <a:rPr lang="en-US" sz="2199" u="sng" dirty="0">
                <a:solidFill>
                  <a:srgbClr val="FF5757"/>
                </a:solidFill>
                <a:latin typeface="Noto Sans T Chinese Bold"/>
                <a:hlinkClick r:id="rId4" tooltip="https://www.o-bank.com/web/event/CM_20231231/index.html"/>
              </a:rPr>
              <a:t>O For Her</a:t>
            </a:r>
            <a:r>
              <a:rPr lang="en-US" sz="2199" u="sng" dirty="0">
                <a:solidFill>
                  <a:srgbClr val="000000"/>
                </a:solidFill>
                <a:latin typeface="Noto Sans T Chinese Bold"/>
                <a:hlinkClick r:id="rId4" tooltip="https://www.o-bank.com/web/event/CM_20231231/index.html"/>
              </a:rPr>
              <a:t> </a:t>
            </a:r>
            <a:r>
              <a:rPr lang="en-US" sz="2199" dirty="0">
                <a:solidFill>
                  <a:srgbClr val="000000"/>
                </a:solidFill>
                <a:latin typeface="Noto Sans T Chinese Bold"/>
                <a:ea typeface="Noto Sans T Chinese Bold"/>
              </a:rPr>
              <a:t>」</a:t>
            </a:r>
            <a:r>
              <a:rPr lang="en-US" sz="2199" dirty="0" err="1">
                <a:solidFill>
                  <a:srgbClr val="000000"/>
                </a:solidFill>
                <a:latin typeface="Noto Sans T Chinese Bold"/>
                <a:ea typeface="Noto Sans T Chinese Bold"/>
              </a:rPr>
              <a:t>活動</a:t>
            </a:r>
            <a:r>
              <a:rPr lang="en-US" sz="2199" dirty="0">
                <a:solidFill>
                  <a:srgbClr val="000000"/>
                </a:solidFill>
                <a:latin typeface="Noto Sans T Chinese Bold"/>
                <a:ea typeface="Noto Sans T Chinese Bold"/>
              </a:rPr>
              <a:t>)，</a:t>
            </a:r>
            <a:r>
              <a:rPr lang="en-US" sz="2199" dirty="0" err="1">
                <a:solidFill>
                  <a:srgbClr val="000000"/>
                </a:solidFill>
                <a:latin typeface="Noto Sans T Chinese Bold"/>
                <a:ea typeface="Noto Sans T Chinese Bold"/>
              </a:rPr>
              <a:t>提供如優惠活儲利率或專屬貸款等等，以提升高年齡女性客戶的忠誠度，同時提升銀行在社會的社會形象</a:t>
            </a:r>
            <a:r>
              <a:rPr lang="en-US" sz="2199" dirty="0">
                <a:solidFill>
                  <a:srgbClr val="000000"/>
                </a:solidFill>
                <a:latin typeface="Noto Sans T Chinese Bold"/>
                <a:ea typeface="Noto Sans T Chinese Bold"/>
              </a:rPr>
              <a:t>。</a:t>
            </a:r>
          </a:p>
          <a:p>
            <a:pPr>
              <a:lnSpc>
                <a:spcPts val="2859"/>
              </a:lnSpc>
            </a:pPr>
            <a:endParaRPr lang="en-US" sz="2199" dirty="0">
              <a:solidFill>
                <a:srgbClr val="000000"/>
              </a:solidFill>
              <a:latin typeface="Noto Sans T Chinese Bold"/>
              <a:ea typeface="Noto Sans T Chinese Bold"/>
            </a:endParaRPr>
          </a:p>
        </p:txBody>
      </p:sp>
      <p:sp>
        <p:nvSpPr>
          <p:cNvPr id="14" name="Freeform 14"/>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5" name="Freeform 15"/>
          <p:cNvSpPr/>
          <p:nvPr/>
        </p:nvSpPr>
        <p:spPr>
          <a:xfrm>
            <a:off x="463879" y="-156776"/>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6" name="Freeform 16"/>
          <p:cNvSpPr/>
          <p:nvPr/>
        </p:nvSpPr>
        <p:spPr>
          <a:xfrm>
            <a:off x="1517247" y="3027989"/>
            <a:ext cx="1384898" cy="2365509"/>
          </a:xfrm>
          <a:custGeom>
            <a:avLst/>
            <a:gdLst/>
            <a:ahLst/>
            <a:cxnLst/>
            <a:rect l="l" t="t" r="r" b="b"/>
            <a:pathLst>
              <a:path w="1384898" h="2365509">
                <a:moveTo>
                  <a:pt x="0" y="0"/>
                </a:moveTo>
                <a:lnTo>
                  <a:pt x="1384898" y="0"/>
                </a:lnTo>
                <a:lnTo>
                  <a:pt x="1384898" y="2365509"/>
                </a:lnTo>
                <a:lnTo>
                  <a:pt x="0" y="23655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grpSp>
        <p:nvGrpSpPr>
          <p:cNvPr id="17" name="Group 17"/>
          <p:cNvGrpSpPr/>
          <p:nvPr/>
        </p:nvGrpSpPr>
        <p:grpSpPr>
          <a:xfrm>
            <a:off x="3794651" y="6126559"/>
            <a:ext cx="13537375" cy="2593381"/>
            <a:chOff x="0" y="0"/>
            <a:chExt cx="4938471" cy="946072"/>
          </a:xfrm>
        </p:grpSpPr>
        <p:sp>
          <p:nvSpPr>
            <p:cNvPr id="18" name="Freeform 18"/>
            <p:cNvSpPr/>
            <p:nvPr/>
          </p:nvSpPr>
          <p:spPr>
            <a:xfrm>
              <a:off x="0" y="0"/>
              <a:ext cx="4938471" cy="946072"/>
            </a:xfrm>
            <a:custGeom>
              <a:avLst/>
              <a:gdLst/>
              <a:ahLst/>
              <a:cxnLst/>
              <a:rect l="l" t="t" r="r" b="b"/>
              <a:pathLst>
                <a:path w="4938471" h="946072">
                  <a:moveTo>
                    <a:pt x="0" y="0"/>
                  </a:moveTo>
                  <a:lnTo>
                    <a:pt x="4938471" y="0"/>
                  </a:lnTo>
                  <a:lnTo>
                    <a:pt x="4938471" y="946072"/>
                  </a:lnTo>
                  <a:lnTo>
                    <a:pt x="0" y="946072"/>
                  </a:lnTo>
                  <a:close/>
                </a:path>
              </a:pathLst>
            </a:custGeom>
            <a:solidFill>
              <a:srgbClr val="FFFFFF"/>
            </a:solidFill>
          </p:spPr>
          <p:txBody>
            <a:bodyPr/>
            <a:lstStyle/>
            <a:p>
              <a:endParaRPr lang="zh-TW" altLang="en-US"/>
            </a:p>
          </p:txBody>
        </p:sp>
      </p:grpSp>
      <p:sp>
        <p:nvSpPr>
          <p:cNvPr id="19" name="TextBox 19"/>
          <p:cNvSpPr txBox="1"/>
          <p:nvPr/>
        </p:nvSpPr>
        <p:spPr>
          <a:xfrm>
            <a:off x="3913900" y="6179407"/>
            <a:ext cx="13298876" cy="555625"/>
          </a:xfrm>
          <a:prstGeom prst="rect">
            <a:avLst/>
          </a:prstGeom>
        </p:spPr>
        <p:txBody>
          <a:bodyPr lIns="0" tIns="0" rIns="0" bIns="0" rtlCol="0" anchor="t">
            <a:spAutoFit/>
          </a:bodyPr>
          <a:lstStyle/>
          <a:p>
            <a:pPr>
              <a:lnSpc>
                <a:spcPts val="4550"/>
              </a:lnSpc>
            </a:pPr>
            <a:r>
              <a:rPr lang="en-US" sz="3500">
                <a:solidFill>
                  <a:srgbClr val="003EA8"/>
                </a:solidFill>
                <a:ea typeface="Noto Sans T Chinese Bold"/>
              </a:rPr>
              <a:t>僅持有單一產品客戶</a:t>
            </a:r>
          </a:p>
        </p:txBody>
      </p:sp>
      <p:sp>
        <p:nvSpPr>
          <p:cNvPr id="20" name="TextBox 20"/>
          <p:cNvSpPr txBox="1"/>
          <p:nvPr/>
        </p:nvSpPr>
        <p:spPr>
          <a:xfrm>
            <a:off x="3904375" y="6791777"/>
            <a:ext cx="13150286" cy="2213363"/>
          </a:xfrm>
          <a:prstGeom prst="rect">
            <a:avLst/>
          </a:prstGeom>
        </p:spPr>
        <p:txBody>
          <a:bodyPr lIns="0" tIns="0" rIns="0" bIns="0" rtlCol="0" anchor="t">
            <a:spAutoFit/>
          </a:bodyPr>
          <a:lstStyle/>
          <a:p>
            <a:pPr marL="478207" lvl="1" indent="-239103" algn="just">
              <a:lnSpc>
                <a:spcPts val="2879"/>
              </a:lnSpc>
              <a:buFont typeface="Arial"/>
              <a:buChar char="•"/>
            </a:pPr>
            <a:r>
              <a:rPr lang="en-US" sz="2214" dirty="0" err="1">
                <a:solidFill>
                  <a:srgbClr val="000000"/>
                </a:solidFill>
                <a:ea typeface="Noto Sans T Chinese Bold"/>
              </a:rPr>
              <a:t>建議對紐約地區進行更深度的市場分析，包括客戶滿意度調查、競爭環境分析以及對已流失客戶的深入訪談，以識別出關鍵影響因素</a:t>
            </a:r>
            <a:r>
              <a:rPr lang="en-US" sz="2214" dirty="0">
                <a:solidFill>
                  <a:srgbClr val="000000"/>
                </a:solidFill>
                <a:ea typeface="Noto Sans T Chinese Bold"/>
              </a:rPr>
              <a:t>。</a:t>
            </a:r>
          </a:p>
          <a:p>
            <a:pPr algn="just">
              <a:lnSpc>
                <a:spcPts val="2879"/>
              </a:lnSpc>
            </a:pPr>
            <a:endParaRPr lang="en-US" sz="2214" dirty="0">
              <a:solidFill>
                <a:srgbClr val="000000"/>
              </a:solidFill>
              <a:ea typeface="Noto Sans T Chinese Bold"/>
            </a:endParaRPr>
          </a:p>
          <a:p>
            <a:pPr marL="478207" lvl="1" indent="-239103" algn="just">
              <a:lnSpc>
                <a:spcPts val="2879"/>
              </a:lnSpc>
              <a:buFont typeface="Arial"/>
              <a:buChar char="•"/>
            </a:pPr>
            <a:r>
              <a:rPr lang="en-US" sz="2214" dirty="0">
                <a:solidFill>
                  <a:srgbClr val="000000"/>
                </a:solidFill>
                <a:latin typeface="Noto Sans T Chinese Bold"/>
                <a:ea typeface="Noto Sans T Chinese Bold"/>
              </a:rPr>
              <a:t>另外，若我們將持多種產品分為2、3以及4種，</a:t>
            </a:r>
            <a:r>
              <a:rPr lang="en-US" sz="2214" dirty="0">
                <a:solidFill>
                  <a:srgbClr val="C00000"/>
                </a:solidFill>
                <a:latin typeface="Noto Sans T Chinese Bold"/>
                <a:ea typeface="Noto Sans T Chinese Bold"/>
              </a:rPr>
              <a:t>會發現各地區持有3種以及4種的客戶流失率高達80~100%</a:t>
            </a:r>
            <a:r>
              <a:rPr lang="en-US" sz="2214" dirty="0">
                <a:solidFill>
                  <a:srgbClr val="C00000"/>
                </a:solidFill>
                <a:ea typeface="Noto Sans T Chinese Bold"/>
              </a:rPr>
              <a:t>。</a:t>
            </a:r>
            <a:r>
              <a:rPr lang="en-US" sz="2214" dirty="0" err="1">
                <a:solidFill>
                  <a:srgbClr val="000000"/>
                </a:solidFill>
                <a:ea typeface="Noto Sans T Chinese Bold"/>
              </a:rPr>
              <a:t>雖然相關樣本數不大，但此趨勢不容忽視，仍需確認高度流失的主因</a:t>
            </a:r>
            <a:r>
              <a:rPr lang="en-US" sz="2214" dirty="0">
                <a:solidFill>
                  <a:srgbClr val="000000"/>
                </a:solidFill>
                <a:ea typeface="Noto Sans T Chinese Bold"/>
              </a:rPr>
              <a:t>。</a:t>
            </a:r>
          </a:p>
          <a:p>
            <a:pPr algn="just">
              <a:lnSpc>
                <a:spcPts val="2879"/>
              </a:lnSpc>
            </a:pPr>
            <a:endParaRPr lang="en-US" sz="2214" dirty="0">
              <a:solidFill>
                <a:srgbClr val="000000"/>
              </a:solidFill>
              <a:ea typeface="Noto Sans T Chinese Bold"/>
            </a:endParaRPr>
          </a:p>
        </p:txBody>
      </p:sp>
      <p:sp>
        <p:nvSpPr>
          <p:cNvPr id="21" name="Freeform 21"/>
          <p:cNvSpPr/>
          <p:nvPr/>
        </p:nvSpPr>
        <p:spPr>
          <a:xfrm>
            <a:off x="1261055" y="6433407"/>
            <a:ext cx="1897282" cy="2116643"/>
          </a:xfrm>
          <a:custGeom>
            <a:avLst/>
            <a:gdLst/>
            <a:ahLst/>
            <a:cxnLst/>
            <a:rect l="l" t="t" r="r" b="b"/>
            <a:pathLst>
              <a:path w="1897282" h="2116643">
                <a:moveTo>
                  <a:pt x="0" y="0"/>
                </a:moveTo>
                <a:lnTo>
                  <a:pt x="1897282" y="0"/>
                </a:lnTo>
                <a:lnTo>
                  <a:pt x="1897282" y="2116643"/>
                </a:lnTo>
                <a:lnTo>
                  <a:pt x="0" y="21166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22" name="Group 22"/>
          <p:cNvGrpSpPr/>
          <p:nvPr/>
        </p:nvGrpSpPr>
        <p:grpSpPr>
          <a:xfrm>
            <a:off x="895970" y="9369419"/>
            <a:ext cx="3539104" cy="617207"/>
            <a:chOff x="0" y="0"/>
            <a:chExt cx="4718805" cy="822943"/>
          </a:xfrm>
        </p:grpSpPr>
        <p:grpSp>
          <p:nvGrpSpPr>
            <p:cNvPr id="23" name="Group 23"/>
            <p:cNvGrpSpPr/>
            <p:nvPr/>
          </p:nvGrpSpPr>
          <p:grpSpPr>
            <a:xfrm>
              <a:off x="0" y="0"/>
              <a:ext cx="4718805" cy="822943"/>
              <a:chOff x="0" y="0"/>
              <a:chExt cx="1291075" cy="225159"/>
            </a:xfrm>
          </p:grpSpPr>
          <p:sp>
            <p:nvSpPr>
              <p:cNvPr id="24" name="Freeform 24"/>
              <p:cNvSpPr/>
              <p:nvPr/>
            </p:nvSpPr>
            <p:spPr>
              <a:xfrm>
                <a:off x="0" y="0"/>
                <a:ext cx="1291075" cy="225159"/>
              </a:xfrm>
              <a:custGeom>
                <a:avLst/>
                <a:gdLst/>
                <a:ahLst/>
                <a:cxnLst/>
                <a:rect l="l" t="t" r="r" b="b"/>
                <a:pathLst>
                  <a:path w="1291075" h="225159">
                    <a:moveTo>
                      <a:pt x="0" y="0"/>
                    </a:moveTo>
                    <a:lnTo>
                      <a:pt x="1291075" y="0"/>
                    </a:lnTo>
                    <a:lnTo>
                      <a:pt x="1291075" y="225159"/>
                    </a:lnTo>
                    <a:lnTo>
                      <a:pt x="0" y="225159"/>
                    </a:lnTo>
                    <a:close/>
                  </a:path>
                </a:pathLst>
              </a:custGeom>
              <a:solidFill>
                <a:srgbClr val="FFFFFF"/>
              </a:solidFill>
            </p:spPr>
            <p:txBody>
              <a:bodyPr/>
              <a:lstStyle/>
              <a:p>
                <a:endParaRPr lang="zh-TW" altLang="en-US"/>
              </a:p>
            </p:txBody>
          </p:sp>
        </p:grpSp>
        <p:sp>
          <p:nvSpPr>
            <p:cNvPr id="25" name="TextBox 25"/>
            <p:cNvSpPr txBox="1"/>
            <p:nvPr/>
          </p:nvSpPr>
          <p:spPr>
            <a:xfrm>
              <a:off x="307158" y="150275"/>
              <a:ext cx="4104490" cy="484293"/>
            </a:xfrm>
            <a:prstGeom prst="rect">
              <a:avLst/>
            </a:prstGeom>
          </p:spPr>
          <p:txBody>
            <a:bodyPr lIns="0" tIns="0" rIns="0" bIns="0" rtlCol="0" anchor="t">
              <a:spAutoFit/>
            </a:bodyPr>
            <a:lstStyle/>
            <a:p>
              <a:pPr algn="ctr">
                <a:lnSpc>
                  <a:spcPts val="3079"/>
                </a:lnSpc>
              </a:pPr>
              <a:r>
                <a:rPr lang="en-US" sz="2199" u="sng">
                  <a:solidFill>
                    <a:srgbClr val="003EA8"/>
                  </a:solidFill>
                  <a:ea typeface="Noto Sans T Chinese"/>
                  <a:hlinkClick r:id="rId13" action="ppaction://hlinksldjump"/>
                </a:rPr>
                <a:t>返回議程頁面</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zh-TW" altLang="en-US"/>
          </a:p>
        </p:txBody>
      </p:sp>
      <p:grpSp>
        <p:nvGrpSpPr>
          <p:cNvPr id="3" name="Group 3"/>
          <p:cNvGrpSpPr/>
          <p:nvPr/>
        </p:nvGrpSpPr>
        <p:grpSpPr>
          <a:xfrm>
            <a:off x="931394" y="3499726"/>
            <a:ext cx="16425212" cy="3287548"/>
            <a:chOff x="0" y="0"/>
            <a:chExt cx="5991962" cy="1199306"/>
          </a:xfrm>
        </p:grpSpPr>
        <p:sp>
          <p:nvSpPr>
            <p:cNvPr id="4" name="Freeform 4"/>
            <p:cNvSpPr/>
            <p:nvPr/>
          </p:nvSpPr>
          <p:spPr>
            <a:xfrm>
              <a:off x="0" y="0"/>
              <a:ext cx="5991962" cy="1199306"/>
            </a:xfrm>
            <a:custGeom>
              <a:avLst/>
              <a:gdLst/>
              <a:ahLst/>
              <a:cxnLst/>
              <a:rect l="l" t="t" r="r" b="b"/>
              <a:pathLst>
                <a:path w="5991962" h="1199306">
                  <a:moveTo>
                    <a:pt x="0" y="0"/>
                  </a:moveTo>
                  <a:lnTo>
                    <a:pt x="5991962" y="0"/>
                  </a:lnTo>
                  <a:lnTo>
                    <a:pt x="5991962" y="1199306"/>
                  </a:lnTo>
                  <a:lnTo>
                    <a:pt x="0" y="1199306"/>
                  </a:lnTo>
                  <a:close/>
                </a:path>
              </a:pathLst>
            </a:custGeom>
            <a:solidFill>
              <a:srgbClr val="FFFFFF"/>
            </a:solidFill>
          </p:spPr>
          <p:txBody>
            <a:bodyPr/>
            <a:lstStyle/>
            <a:p>
              <a:endParaRPr lang="zh-TW" altLang="en-US"/>
            </a:p>
          </p:txBody>
        </p:sp>
      </p:grpSp>
      <p:sp>
        <p:nvSpPr>
          <p:cNvPr id="5" name="TextBox 5"/>
          <p:cNvSpPr txBox="1"/>
          <p:nvPr/>
        </p:nvSpPr>
        <p:spPr>
          <a:xfrm>
            <a:off x="4043679" y="3762375"/>
            <a:ext cx="10200643" cy="2752725"/>
          </a:xfrm>
          <a:prstGeom prst="rect">
            <a:avLst/>
          </a:prstGeom>
        </p:spPr>
        <p:txBody>
          <a:bodyPr lIns="0" tIns="0" rIns="0" bIns="0" rtlCol="0" anchor="t">
            <a:spAutoFit/>
          </a:bodyPr>
          <a:lstStyle/>
          <a:p>
            <a:pPr algn="ctr">
              <a:lnSpc>
                <a:spcPts val="10800"/>
              </a:lnSpc>
            </a:pPr>
            <a:r>
              <a:rPr lang="en-US" sz="9000">
                <a:solidFill>
                  <a:srgbClr val="003EA8"/>
                </a:solidFill>
                <a:latin typeface="Noto Sans T Chinese Bold"/>
                <a:ea typeface="Noto Sans T Chinese Bold"/>
              </a:rPr>
              <a:t>Thank You！</a:t>
            </a:r>
          </a:p>
          <a:p>
            <a:pPr algn="ctr">
              <a:lnSpc>
                <a:spcPts val="10800"/>
              </a:lnSpc>
            </a:pPr>
            <a:r>
              <a:rPr lang="en-US" sz="9000">
                <a:solidFill>
                  <a:srgbClr val="003EA8"/>
                </a:solidFill>
                <a:latin typeface="Noto Sans T Chinese Bold"/>
              </a:rPr>
              <a:t>(Q&amp;A)</a:t>
            </a:r>
          </a:p>
        </p:txBody>
      </p:sp>
      <p:sp>
        <p:nvSpPr>
          <p:cNvPr id="6" name="Freeform 6"/>
          <p:cNvSpPr/>
          <p:nvPr/>
        </p:nvSpPr>
        <p:spPr>
          <a:xfrm>
            <a:off x="-517834" y="389330"/>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7" name="Freeform 7"/>
          <p:cNvSpPr/>
          <p:nvPr/>
        </p:nvSpPr>
        <p:spPr>
          <a:xfrm>
            <a:off x="14826857" y="8505307"/>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357</TotalTime>
  <Words>933</Words>
  <Application>Microsoft Office PowerPoint</Application>
  <PresentationFormat>自訂</PresentationFormat>
  <Paragraphs>84</Paragraphs>
  <Slides>9</Slides>
  <Notes>8</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vt:i4>
      </vt:variant>
    </vt:vector>
  </HeadingPairs>
  <TitlesOfParts>
    <vt:vector size="15" baseType="lpstr">
      <vt:lpstr>Noto Sans T Chinese Bold</vt:lpstr>
      <vt:lpstr>Noto Sans T Chinese</vt:lpstr>
      <vt:lpstr>Calibri</vt:lpstr>
      <vt:lpstr>Aptos</vt:lpstr>
      <vt:lpstr>Arial</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阿爾發銀行.pptx</dc:title>
  <cp:lastModifiedBy>Jia-Cheng Liu</cp:lastModifiedBy>
  <cp:revision>1</cp:revision>
  <dcterms:created xsi:type="dcterms:W3CDTF">2006-08-16T00:00:00Z</dcterms:created>
  <dcterms:modified xsi:type="dcterms:W3CDTF">2024-02-25T10:11:35Z</dcterms:modified>
  <dc:identifier>DAF9fkTsPf0</dc:identifier>
</cp:coreProperties>
</file>